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1"/>
  </p:sldMasterIdLst>
  <p:notesMasterIdLst>
    <p:notesMasterId r:id="rId3"/>
  </p:notesMasterIdLst>
  <p:sldIdLst>
    <p:sldId id="435" r:id="rId2"/>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3FF"/>
    <a:srgbClr val="FFFFCC"/>
    <a:srgbClr val="CCFFFF"/>
    <a:srgbClr val="CCFFCC"/>
    <a:srgbClr val="FFCCFF"/>
    <a:srgbClr val="0000CC"/>
    <a:srgbClr val="CCECFF"/>
    <a:srgbClr val="FF3399"/>
    <a:srgbClr val="FF6600"/>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15" autoAdjust="0"/>
    <p:restoredTop sz="94424" autoAdjust="0"/>
  </p:normalViewPr>
  <p:slideViewPr>
    <p:cSldViewPr>
      <p:cViewPr>
        <p:scale>
          <a:sx n="80" d="100"/>
          <a:sy n="80" d="100"/>
        </p:scale>
        <p:origin x="-1728" y="-3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2"/>
            <a:ext cx="2919413" cy="493713"/>
          </a:xfrm>
          <a:prstGeom prst="rect">
            <a:avLst/>
          </a:prstGeom>
        </p:spPr>
        <p:txBody>
          <a:bodyPr vert="horz" lIns="91397" tIns="45699" rIns="91397" bIns="45699"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14763" y="2"/>
            <a:ext cx="2919412" cy="493713"/>
          </a:xfrm>
          <a:prstGeom prst="rect">
            <a:avLst/>
          </a:prstGeom>
        </p:spPr>
        <p:txBody>
          <a:bodyPr vert="horz" lIns="91397" tIns="45699" rIns="91397" bIns="45699" rtlCol="0"/>
          <a:lstStyle>
            <a:lvl1pPr algn="r" fontAlgn="auto">
              <a:spcBef>
                <a:spcPts val="0"/>
              </a:spcBef>
              <a:spcAft>
                <a:spcPts val="0"/>
              </a:spcAft>
              <a:defRPr sz="1200">
                <a:latin typeface="+mn-lt"/>
                <a:ea typeface="+mn-ea"/>
              </a:defRPr>
            </a:lvl1pPr>
          </a:lstStyle>
          <a:p>
            <a:pPr>
              <a:defRPr/>
            </a:pPr>
            <a:fld id="{DEC1FDC9-B73F-4972-B6A0-B06F8D49AF85}" type="datetimeFigureOut">
              <a:rPr lang="ja-JP" altLang="en-US"/>
              <a:pPr>
                <a:defRPr/>
              </a:pPr>
              <a:t>2018/2/22</a:t>
            </a:fld>
            <a:endParaRPr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397" tIns="45699" rIns="91397" bIns="45699" rtlCol="0" anchor="ctr"/>
          <a:lstStyle/>
          <a:p>
            <a:pPr lvl="0"/>
            <a:endParaRPr lang="ja-JP" altLang="en-US" noProof="0"/>
          </a:p>
        </p:txBody>
      </p:sp>
      <p:sp>
        <p:nvSpPr>
          <p:cNvPr id="5" name="ノート プレースホルダ 4"/>
          <p:cNvSpPr>
            <a:spLocks noGrp="1"/>
          </p:cNvSpPr>
          <p:nvPr>
            <p:ph type="body" sz="quarter" idx="3"/>
          </p:nvPr>
        </p:nvSpPr>
        <p:spPr>
          <a:xfrm>
            <a:off x="673102" y="4686300"/>
            <a:ext cx="5389563" cy="4440238"/>
          </a:xfrm>
          <a:prstGeom prst="rect">
            <a:avLst/>
          </a:prstGeom>
        </p:spPr>
        <p:txBody>
          <a:bodyPr vert="horz" lIns="91397" tIns="45699" rIns="91397" bIns="45699"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2" y="9371013"/>
            <a:ext cx="2919413" cy="493712"/>
          </a:xfrm>
          <a:prstGeom prst="rect">
            <a:avLst/>
          </a:prstGeom>
        </p:spPr>
        <p:txBody>
          <a:bodyPr vert="horz" lIns="91397" tIns="45699" rIns="91397" bIns="45699"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397" tIns="45699" rIns="91397" bIns="45699" rtlCol="0" anchor="b"/>
          <a:lstStyle>
            <a:lvl1pPr algn="r" fontAlgn="auto">
              <a:spcBef>
                <a:spcPts val="0"/>
              </a:spcBef>
              <a:spcAft>
                <a:spcPts val="0"/>
              </a:spcAft>
              <a:defRPr sz="1200">
                <a:latin typeface="+mn-lt"/>
                <a:ea typeface="+mn-ea"/>
              </a:defRPr>
            </a:lvl1pPr>
          </a:lstStyle>
          <a:p>
            <a:pPr>
              <a:defRPr/>
            </a:pPr>
            <a:fld id="{9F0EC27E-DDE2-4C14-9A19-1D30965C9B3E}" type="slidenum">
              <a:rPr lang="ja-JP" altLang="en-US"/>
              <a:pPr>
                <a:defRPr/>
              </a:pPr>
              <a:t>‹#›</a:t>
            </a:fld>
            <a:endParaRPr lang="ja-JP" altLang="en-US"/>
          </a:p>
        </p:txBody>
      </p:sp>
    </p:spTree>
    <p:extLst>
      <p:ext uri="{BB962C8B-B14F-4D97-AF65-F5344CB8AC3E}">
        <p14:creationId xmlns:p14="http://schemas.microsoft.com/office/powerpoint/2010/main" val="24170820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4" name="Picture 7" descr="mlit_top"/>
          <p:cNvPicPr>
            <a:picLocks noChangeAspect="1" noChangeArrowheads="1"/>
          </p:cNvPicPr>
          <p:nvPr userDrawn="1"/>
        </p:nvPicPr>
        <p:blipFill>
          <a:blip r:embed="rId2" cstate="print"/>
          <a:srcRect t="62230"/>
          <a:stretch>
            <a:fillRect/>
          </a:stretch>
        </p:blipFill>
        <p:spPr bwMode="auto">
          <a:xfrm>
            <a:off x="0" y="6524651"/>
            <a:ext cx="9144000" cy="333375"/>
          </a:xfrm>
          <a:prstGeom prst="rect">
            <a:avLst/>
          </a:prstGeom>
          <a:noFill/>
          <a:ln w="9525">
            <a:noFill/>
            <a:miter lim="800000"/>
            <a:headEnd/>
            <a:tailEnd/>
          </a:ln>
        </p:spPr>
      </p:pic>
      <p:sp>
        <p:nvSpPr>
          <p:cNvPr id="5" name="Rectangle 9"/>
          <p:cNvSpPr>
            <a:spLocks noChangeArrowheads="1"/>
          </p:cNvSpPr>
          <p:nvPr userDrawn="1"/>
        </p:nvSpPr>
        <p:spPr bwMode="auto">
          <a:xfrm>
            <a:off x="1692281" y="3284564"/>
            <a:ext cx="7451725" cy="73025"/>
          </a:xfrm>
          <a:prstGeom prst="rect">
            <a:avLst/>
          </a:prstGeom>
          <a:solidFill>
            <a:srgbClr val="0066CC"/>
          </a:solidFill>
          <a:ln w="9525">
            <a:noFill/>
            <a:miter lim="800000"/>
            <a:headEnd/>
            <a:tailEnd/>
          </a:ln>
          <a:effectLst/>
        </p:spPr>
        <p:txBody>
          <a:bodyPr wrap="none" anchor="ctr"/>
          <a:lstStyle/>
          <a:p>
            <a:pPr>
              <a:defRPr/>
            </a:pPr>
            <a:endParaRPr lang="ja-JP" altLang="en-US">
              <a:solidFill>
                <a:srgbClr val="000000"/>
              </a:solidFill>
              <a:latin typeface="+mn-lt"/>
              <a:ea typeface="+mn-ea"/>
            </a:endParaRPr>
          </a:p>
        </p:txBody>
      </p:sp>
      <p:pic>
        <p:nvPicPr>
          <p:cNvPr id="6" name="Picture 11"/>
          <p:cNvPicPr>
            <a:picLocks noChangeAspect="1" noChangeArrowheads="1"/>
          </p:cNvPicPr>
          <p:nvPr userDrawn="1"/>
        </p:nvPicPr>
        <p:blipFill>
          <a:blip r:embed="rId3" cstate="print"/>
          <a:srcRect/>
          <a:stretch>
            <a:fillRect/>
          </a:stretch>
        </p:blipFill>
        <p:spPr bwMode="auto">
          <a:xfrm>
            <a:off x="10" y="6051576"/>
            <a:ext cx="2124075" cy="473075"/>
          </a:xfrm>
          <a:prstGeom prst="rect">
            <a:avLst/>
          </a:prstGeom>
          <a:noFill/>
          <a:ln w="9525">
            <a:noFill/>
            <a:miter lim="800000"/>
            <a:headEnd/>
            <a:tailEnd/>
          </a:ln>
        </p:spPr>
      </p:pic>
      <p:sp>
        <p:nvSpPr>
          <p:cNvPr id="7" name="Text Box 12"/>
          <p:cNvSpPr txBox="1">
            <a:spLocks noChangeArrowheads="1"/>
          </p:cNvSpPr>
          <p:nvPr userDrawn="1"/>
        </p:nvSpPr>
        <p:spPr bwMode="auto">
          <a:xfrm>
            <a:off x="1" y="6524651"/>
            <a:ext cx="3642920" cy="276999"/>
          </a:xfrm>
          <a:prstGeom prst="rect">
            <a:avLst/>
          </a:prstGeom>
          <a:noFill/>
          <a:ln w="9525">
            <a:noFill/>
            <a:miter lim="800000"/>
            <a:headEnd/>
            <a:tailEnd/>
          </a:ln>
          <a:effectLst/>
        </p:spPr>
        <p:txBody>
          <a:bodyPr wrap="none">
            <a:spAutoFit/>
          </a:bodyPr>
          <a:lstStyle/>
          <a:p>
            <a:pPr>
              <a:defRPr/>
            </a:pPr>
            <a:r>
              <a:rPr lang="en-US" altLang="ja-JP" sz="1200" i="1">
                <a:solidFill>
                  <a:srgbClr val="FFFFFF"/>
                </a:solidFill>
                <a:latin typeface="Times New Roman" pitchFamily="18" charset="0"/>
                <a:ea typeface="+mn-ea"/>
              </a:rPr>
              <a:t>Ministry of Land, Infrastructure, Transport and Tourism</a:t>
            </a:r>
          </a:p>
        </p:txBody>
      </p:sp>
      <p:sp>
        <p:nvSpPr>
          <p:cNvPr id="3074" name="Rectangle 2"/>
          <p:cNvSpPr>
            <a:spLocks noGrp="1" noChangeArrowheads="1"/>
          </p:cNvSpPr>
          <p:nvPr>
            <p:ph type="ctrTitle"/>
          </p:nvPr>
        </p:nvSpPr>
        <p:spPr>
          <a:xfrm>
            <a:off x="1619250" y="2133630"/>
            <a:ext cx="7524750" cy="1470025"/>
          </a:xfrm>
        </p:spPr>
        <p:txBody>
          <a:bodyPr/>
          <a:lstStyle>
            <a:lvl1pPr>
              <a:defRPr sz="4000"/>
            </a:lvl1pPr>
          </a:lstStyle>
          <a:p>
            <a:r>
              <a:rPr lang="ja-JP" altLang="en-US"/>
              <a:t>マスタ タイトルの書式設定</a:t>
            </a:r>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ja-JP" altLang="en-US"/>
              <a:t>マスタ サブタイトルの書式設定</a:t>
            </a:r>
          </a:p>
        </p:txBody>
      </p:sp>
      <p:sp>
        <p:nvSpPr>
          <p:cNvPr id="8"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9"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10" name="Rectangle 6"/>
          <p:cNvSpPr>
            <a:spLocks noGrp="1" noChangeArrowheads="1"/>
          </p:cNvSpPr>
          <p:nvPr>
            <p:ph type="sldNum" sz="quarter" idx="12"/>
          </p:nvPr>
        </p:nvSpPr>
        <p:spPr>
          <a:xfrm>
            <a:off x="6553200" y="6245225"/>
            <a:ext cx="2133600" cy="476250"/>
          </a:xfrm>
        </p:spPr>
        <p:txBody>
          <a:bodyPr/>
          <a:lstStyle>
            <a:lvl1pPr fontAlgn="auto">
              <a:spcBef>
                <a:spcPts val="0"/>
              </a:spcBef>
              <a:spcAft>
                <a:spcPts val="0"/>
              </a:spcAft>
              <a:defRPr/>
            </a:lvl1pPr>
          </a:lstStyle>
          <a:p>
            <a:pPr>
              <a:defRPr/>
            </a:pPr>
            <a:fld id="{ADBE4B8F-9B42-416B-91E0-F9984E2CA0AF}" type="slidenum">
              <a:rPr lang="en-US" altLang="ja-JP"/>
              <a:pPr>
                <a:defRPr/>
              </a:pPr>
              <a:t>‹#›</a:t>
            </a:fld>
            <a:endParaRPr lang="en-US" altLang="ja-JP"/>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sz="1600"/>
            </a:lvl1pPr>
          </a:lstStyle>
          <a:p>
            <a:pPr>
              <a:defRPr/>
            </a:pPr>
            <a:fld id="{35E756E7-B9D8-4A62-9BDC-8E6E2E412BD3}"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0"/>
            <a:ext cx="2171700" cy="6126163"/>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0" y="0"/>
            <a:ext cx="6362700" cy="612616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sz="1600"/>
            </a:lvl1pPr>
          </a:lstStyle>
          <a:p>
            <a:pPr>
              <a:defRPr/>
            </a:pPr>
            <a:fld id="{F8558F51-0A78-4C3B-8C68-8DD7CB6F6341}"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457200" y="1600207"/>
            <a:ext cx="8229600" cy="4525963"/>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sz="1600"/>
            </a:lvl1pPr>
          </a:lstStyle>
          <a:p>
            <a:pPr>
              <a:defRPr/>
            </a:pPr>
            <a:fld id="{6DB95C0F-7B39-4B70-AAD5-BA399FACD112}"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タイトルとコンテンツ">
    <p:spTree>
      <p:nvGrpSpPr>
        <p:cNvPr id="1" name=""/>
        <p:cNvGrpSpPr/>
        <p:nvPr/>
      </p:nvGrpSpPr>
      <p:grpSpPr>
        <a:xfrm>
          <a:off x="0" y="0"/>
          <a:ext cx="0" cy="0"/>
          <a:chOff x="0" y="0"/>
          <a:chExt cx="0" cy="0"/>
        </a:xfrm>
      </p:grpSpPr>
      <p:sp>
        <p:nvSpPr>
          <p:cNvPr id="2" name="スライド番号プレースホルダ 5"/>
          <p:cNvSpPr>
            <a:spLocks noGrp="1"/>
          </p:cNvSpPr>
          <p:nvPr>
            <p:ph type="sldNum" sz="quarter" idx="10"/>
          </p:nvPr>
        </p:nvSpPr>
        <p:spPr>
          <a:xfrm>
            <a:off x="8500701" y="6492922"/>
            <a:ext cx="643303" cy="365125"/>
          </a:xfrm>
        </p:spPr>
        <p:txBody>
          <a:bodyPr/>
          <a:lstStyle>
            <a:lvl1pPr algn="ctr">
              <a:defRPr sz="1600" b="0">
                <a:solidFill>
                  <a:schemeClr val="tx1"/>
                </a:solidFill>
              </a:defRPr>
            </a:lvl1pPr>
          </a:lstStyle>
          <a:p>
            <a:pPr>
              <a:defRPr/>
            </a:pPr>
            <a:fld id="{E09C7F62-9F70-41ED-878A-B0564E9FE660}" type="slidenum">
              <a:rPr lang="en-US" altLang="ja-JP" smtClean="0">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32598287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標準">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sz="1846"/>
            </a:lvl1pPr>
          </a:lstStyle>
          <a:p>
            <a:r>
              <a:rPr lang="ja-JP" altLang="en-US" dirty="0" smtClean="0"/>
              <a:t>マスタ タイトルの書式設定</a:t>
            </a:r>
            <a:endParaRPr lang="ja-JP" altLang="en-US" dirty="0"/>
          </a:p>
        </p:txBody>
      </p:sp>
      <p:sp>
        <p:nvSpPr>
          <p:cNvPr id="3" name="Rectangle 6"/>
          <p:cNvSpPr>
            <a:spLocks noGrp="1" noChangeArrowheads="1"/>
          </p:cNvSpPr>
          <p:nvPr>
            <p:ph type="sldNum" sz="quarter" idx="10"/>
          </p:nvPr>
        </p:nvSpPr>
        <p:spPr>
          <a:xfrm>
            <a:off x="7010400" y="6381750"/>
            <a:ext cx="2133600" cy="476250"/>
          </a:xfrm>
        </p:spPr>
        <p:txBody>
          <a:bodyPr/>
          <a:lstStyle>
            <a:lvl1pPr>
              <a:defRPr sz="1600">
                <a:solidFill>
                  <a:schemeClr val="tx1"/>
                </a:solidFill>
                <a:latin typeface="+mn-lt"/>
                <a:ea typeface="HGSｺﾞｼｯｸM" pitchFamily="50" charset="-128"/>
              </a:defRPr>
            </a:lvl1pPr>
          </a:lstStyle>
          <a:p>
            <a:pPr>
              <a:defRPr/>
            </a:pPr>
            <a:fld id="{590C1D3E-A371-4290-B4A8-31E169B25E22}" type="slidenum">
              <a:rPr lang="ja-JP" altLang="en-US" smtClean="0">
                <a:solidFill>
                  <a:prstClr val="black"/>
                </a:solidFill>
              </a:rPr>
              <a:pPr>
                <a:defRPr/>
              </a:pPr>
              <a:t>‹#›</a:t>
            </a:fld>
            <a:endParaRPr lang="ja-JP" altLang="en-US" dirty="0">
              <a:solidFill>
                <a:prstClr val="black"/>
              </a:solidFill>
            </a:endParaRPr>
          </a:p>
        </p:txBody>
      </p:sp>
    </p:spTree>
    <p:extLst>
      <p:ext uri="{BB962C8B-B14F-4D97-AF65-F5344CB8AC3E}">
        <p14:creationId xmlns:p14="http://schemas.microsoft.com/office/powerpoint/2010/main" val="176302821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98E6E14C-98D3-4BD1-9F18-E3198AB42868}" type="slidenum">
              <a:rPr lang="en-US" altLang="ja-JP"/>
              <a:pPr>
                <a:defRPr/>
              </a:pPr>
              <a:t>‹#›</a:t>
            </a:fld>
            <a:endParaRPr lang="en-US" altLang="ja-JP"/>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3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5526F667-07AB-4874-9561-25D7968842AA}" type="slidenum">
              <a:rPr lang="en-US" altLang="ja-JP"/>
              <a:pPr>
                <a:defRPr/>
              </a:pPr>
              <a:t>‹#›</a:t>
            </a:fld>
            <a:endParaRPr lang="en-US" altLang="ja-JP"/>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5DA193A1-E68E-4FFF-8B45-10F5A8150B44}" type="slidenum">
              <a:rPr lang="en-US" altLang="ja-JP"/>
              <a:pPr>
                <a:defRPr/>
              </a:pPr>
              <a:t>‹#›</a:t>
            </a:fld>
            <a:endParaRPr lang="en-US" altLang="ja-JP"/>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8"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9"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DEA080AA-8857-4D55-9A8C-AEEB34D3C692}" type="slidenum">
              <a:rPr lang="en-US" altLang="ja-JP"/>
              <a:pPr>
                <a:defRPr/>
              </a:pPr>
              <a:t>‹#›</a:t>
            </a:fld>
            <a:endParaRPr lang="en-US" altLang="ja-JP"/>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4"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fontAlgn="auto">
              <a:spcBef>
                <a:spcPts val="0"/>
              </a:spcBef>
              <a:spcAft>
                <a:spcPts val="0"/>
              </a:spcAft>
              <a:defRPr sz="1600"/>
            </a:lvl1pPr>
          </a:lstStyle>
          <a:p>
            <a:pPr>
              <a:defRPr/>
            </a:pPr>
            <a:fld id="{9A1ABF71-45C3-40FA-B958-2AAC0A3C71DB}"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3"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4" name="Rectangle 6"/>
          <p:cNvSpPr>
            <a:spLocks noGrp="1" noChangeArrowheads="1"/>
          </p:cNvSpPr>
          <p:nvPr>
            <p:ph type="sldNum" sz="quarter" idx="12"/>
          </p:nvPr>
        </p:nvSpPr>
        <p:spPr/>
        <p:txBody>
          <a:bodyPr/>
          <a:lstStyle>
            <a:lvl1pPr fontAlgn="auto">
              <a:spcBef>
                <a:spcPts val="0"/>
              </a:spcBef>
              <a:spcAft>
                <a:spcPts val="0"/>
              </a:spcAft>
              <a:defRPr sz="1600"/>
            </a:lvl1pPr>
          </a:lstStyle>
          <a:p>
            <a:pPr>
              <a:defRPr/>
            </a:pPr>
            <a:fld id="{C3199ABD-C0C2-455F-940E-E675CC2E297D}"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sz="1600"/>
            </a:lvl1pPr>
          </a:lstStyle>
          <a:p>
            <a:pPr>
              <a:defRPr/>
            </a:pPr>
            <a:fld id="{F8884B0D-5FDE-4D67-906F-D617FD26F415}"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sz="1600"/>
            </a:lvl1pPr>
          </a:lstStyle>
          <a:p>
            <a:pPr>
              <a:defRPr/>
            </a:pPr>
            <a:fld id="{AB6D54A2-E1B3-4052-BACA-3CADC3BCA1EC}"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4.w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3"/>
          <p:cNvSpPr>
            <a:spLocks noGrp="1" noChangeArrowheads="1"/>
          </p:cNvSpPr>
          <p:nvPr>
            <p:ph type="body" idx="1"/>
          </p:nvPr>
        </p:nvSpPr>
        <p:spPr bwMode="auto">
          <a:xfrm>
            <a:off x="457200" y="1600204"/>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0000"/>
                </a:solidFill>
                <a:latin typeface="Arial" charset="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charset="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010400" y="623728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charset="0"/>
                <a:ea typeface="ＭＳ Ｐゴシック" pitchFamily="50" charset="-128"/>
              </a:defRPr>
            </a:lvl1pPr>
          </a:lstStyle>
          <a:p>
            <a:pPr>
              <a:defRPr/>
            </a:pPr>
            <a:fld id="{E24FBC7D-A94B-448C-AAB4-8B996AB2B4CB}" type="slidenum">
              <a:rPr lang="en-US" altLang="ja-JP"/>
              <a:pPr>
                <a:defRPr/>
              </a:pPr>
              <a:t>‹#›</a:t>
            </a:fld>
            <a:endParaRPr lang="en-US" altLang="ja-JP"/>
          </a:p>
        </p:txBody>
      </p:sp>
      <p:grpSp>
        <p:nvGrpSpPr>
          <p:cNvPr id="2054" name="Group 18"/>
          <p:cNvGrpSpPr>
            <a:grpSpLocks/>
          </p:cNvGrpSpPr>
          <p:nvPr userDrawn="1"/>
        </p:nvGrpSpPr>
        <p:grpSpPr bwMode="auto">
          <a:xfrm>
            <a:off x="0" y="0"/>
            <a:ext cx="9144000" cy="546100"/>
            <a:chOff x="0" y="0"/>
            <a:chExt cx="5760" cy="344"/>
          </a:xfrm>
        </p:grpSpPr>
        <p:pic>
          <p:nvPicPr>
            <p:cNvPr id="2057" name="Picture 9" descr="mlit_top"/>
            <p:cNvPicPr>
              <a:picLocks noChangeAspect="1" noChangeArrowheads="1"/>
            </p:cNvPicPr>
            <p:nvPr userDrawn="1"/>
          </p:nvPicPr>
          <p:blipFill>
            <a:blip r:embed="rId16" cstate="print"/>
            <a:srcRect t="26801" b="65286"/>
            <a:stretch>
              <a:fillRect/>
            </a:stretch>
          </p:blipFill>
          <p:spPr bwMode="auto">
            <a:xfrm>
              <a:off x="0" y="300"/>
              <a:ext cx="5760" cy="44"/>
            </a:xfrm>
            <a:prstGeom prst="rect">
              <a:avLst/>
            </a:prstGeom>
            <a:noFill/>
            <a:ln w="9525">
              <a:noFill/>
              <a:miter lim="800000"/>
              <a:headEnd/>
              <a:tailEnd/>
            </a:ln>
          </p:spPr>
        </p:pic>
        <p:grpSp>
          <p:nvGrpSpPr>
            <p:cNvPr id="2058" name="Group 17"/>
            <p:cNvGrpSpPr>
              <a:grpSpLocks/>
            </p:cNvGrpSpPr>
            <p:nvPr userDrawn="1"/>
          </p:nvGrpSpPr>
          <p:grpSpPr bwMode="auto">
            <a:xfrm>
              <a:off x="0" y="0"/>
              <a:ext cx="5760" cy="318"/>
              <a:chOff x="0" y="0"/>
              <a:chExt cx="5760" cy="318"/>
            </a:xfrm>
          </p:grpSpPr>
          <p:pic>
            <p:nvPicPr>
              <p:cNvPr id="2059" name="Picture 11" descr="mlit_top"/>
              <p:cNvPicPr>
                <a:picLocks noChangeAspect="1" noChangeArrowheads="1"/>
              </p:cNvPicPr>
              <p:nvPr userDrawn="1"/>
            </p:nvPicPr>
            <p:blipFill>
              <a:blip r:embed="rId17" cstate="print"/>
              <a:srcRect r="66945" b="42805"/>
              <a:stretch>
                <a:fillRect/>
              </a:stretch>
            </p:blipFill>
            <p:spPr bwMode="auto">
              <a:xfrm>
                <a:off x="3856" y="0"/>
                <a:ext cx="1904" cy="318"/>
              </a:xfrm>
              <a:prstGeom prst="rect">
                <a:avLst/>
              </a:prstGeom>
              <a:noFill/>
              <a:ln w="9525">
                <a:noFill/>
                <a:miter lim="800000"/>
                <a:headEnd/>
                <a:tailEnd/>
              </a:ln>
            </p:spPr>
          </p:pic>
          <p:pic>
            <p:nvPicPr>
              <p:cNvPr id="2060" name="Picture 16" descr="mlit_top"/>
              <p:cNvPicPr>
                <a:picLocks noChangeAspect="1" noChangeArrowheads="1"/>
              </p:cNvPicPr>
              <p:nvPr userDrawn="1"/>
            </p:nvPicPr>
            <p:blipFill>
              <a:blip r:embed="rId18" cstate="print"/>
              <a:srcRect l="50000" b="42805"/>
              <a:stretch>
                <a:fillRect/>
              </a:stretch>
            </p:blipFill>
            <p:spPr bwMode="auto">
              <a:xfrm>
                <a:off x="1043" y="0"/>
                <a:ext cx="2880" cy="318"/>
              </a:xfrm>
              <a:prstGeom prst="rect">
                <a:avLst/>
              </a:prstGeom>
              <a:noFill/>
              <a:ln w="9525">
                <a:noFill/>
                <a:miter lim="800000"/>
                <a:headEnd/>
                <a:tailEnd/>
              </a:ln>
            </p:spPr>
          </p:pic>
          <p:pic>
            <p:nvPicPr>
              <p:cNvPr id="2061" name="Picture 10" descr="mlit_top"/>
              <p:cNvPicPr>
                <a:picLocks noChangeAspect="1" noChangeArrowheads="1"/>
              </p:cNvPicPr>
              <p:nvPr userDrawn="1"/>
            </p:nvPicPr>
            <p:blipFill>
              <a:blip r:embed="rId18" cstate="print"/>
              <a:srcRect l="68906" b="42805"/>
              <a:stretch>
                <a:fillRect/>
              </a:stretch>
            </p:blipFill>
            <p:spPr bwMode="auto">
              <a:xfrm>
                <a:off x="0" y="0"/>
                <a:ext cx="1791" cy="318"/>
              </a:xfrm>
              <a:prstGeom prst="rect">
                <a:avLst/>
              </a:prstGeom>
              <a:noFill/>
              <a:ln w="9525">
                <a:noFill/>
                <a:miter lim="800000"/>
                <a:headEnd/>
                <a:tailEnd/>
              </a:ln>
            </p:spPr>
          </p:pic>
        </p:grpSp>
      </p:grpSp>
      <p:sp>
        <p:nvSpPr>
          <p:cNvPr id="2055" name="Rectangle 2"/>
          <p:cNvSpPr>
            <a:spLocks noGrp="1" noChangeArrowheads="1"/>
          </p:cNvSpPr>
          <p:nvPr>
            <p:ph type="title"/>
          </p:nvPr>
        </p:nvSpPr>
        <p:spPr bwMode="auto">
          <a:xfrm>
            <a:off x="13" y="0"/>
            <a:ext cx="7019925"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pic>
        <p:nvPicPr>
          <p:cNvPr id="2056" name="Picture 14"/>
          <p:cNvPicPr>
            <a:picLocks noChangeAspect="1" noChangeArrowheads="1"/>
          </p:cNvPicPr>
          <p:nvPr userDrawn="1"/>
        </p:nvPicPr>
        <p:blipFill>
          <a:blip r:embed="rId19" cstate="print"/>
          <a:srcRect t="3670"/>
          <a:stretch>
            <a:fillRect/>
          </a:stretch>
        </p:blipFill>
        <p:spPr bwMode="auto">
          <a:xfrm>
            <a:off x="7593019" y="2"/>
            <a:ext cx="1550987" cy="3333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50" r:id="rId1"/>
    <p:sldLayoutId id="2147483851" r:id="rId2"/>
    <p:sldLayoutId id="2147483852" r:id="rId3"/>
    <p:sldLayoutId id="2147483853" r:id="rId4"/>
    <p:sldLayoutId id="2147483854" r:id="rId5"/>
    <p:sldLayoutId id="2147483855" r:id="rId6"/>
    <p:sldLayoutId id="2147483856" r:id="rId7"/>
    <p:sldLayoutId id="2147483857" r:id="rId8"/>
    <p:sldLayoutId id="2147483858" r:id="rId9"/>
    <p:sldLayoutId id="2147483859" r:id="rId10"/>
    <p:sldLayoutId id="2147483860" r:id="rId11"/>
    <p:sldLayoutId id="2147483998" r:id="rId12"/>
    <p:sldLayoutId id="2147484028" r:id="rId13"/>
    <p:sldLayoutId id="2147484029" r:id="rId14"/>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2800">
          <a:solidFill>
            <a:srgbClr val="4087C8"/>
          </a:solidFill>
          <a:latin typeface="+mj-lt"/>
          <a:ea typeface="+mj-ea"/>
          <a:cs typeface="+mj-cs"/>
        </a:defRPr>
      </a:lvl1pPr>
      <a:lvl2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角丸四角形 12"/>
          <p:cNvSpPr/>
          <p:nvPr/>
        </p:nvSpPr>
        <p:spPr>
          <a:xfrm>
            <a:off x="12229" y="3021689"/>
            <a:ext cx="4778287" cy="911368"/>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3" name="角丸四角形 2"/>
          <p:cNvSpPr/>
          <p:nvPr/>
        </p:nvSpPr>
        <p:spPr>
          <a:xfrm>
            <a:off x="12231" y="997704"/>
            <a:ext cx="4778286" cy="692958"/>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2" name="角丸四角形 11"/>
          <p:cNvSpPr/>
          <p:nvPr/>
        </p:nvSpPr>
        <p:spPr>
          <a:xfrm>
            <a:off x="14748" y="1782338"/>
            <a:ext cx="4778478" cy="1147674"/>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23" name="角丸四角形 22"/>
          <p:cNvSpPr/>
          <p:nvPr/>
        </p:nvSpPr>
        <p:spPr>
          <a:xfrm>
            <a:off x="11569" y="4024735"/>
            <a:ext cx="4778287" cy="881345"/>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25" name="角丸四角形 24"/>
          <p:cNvSpPr/>
          <p:nvPr/>
        </p:nvSpPr>
        <p:spPr>
          <a:xfrm>
            <a:off x="11569" y="4998228"/>
            <a:ext cx="4778287" cy="890264"/>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27" name="角丸四角形 26"/>
          <p:cNvSpPr/>
          <p:nvPr/>
        </p:nvSpPr>
        <p:spPr>
          <a:xfrm>
            <a:off x="11569" y="5977599"/>
            <a:ext cx="4778287" cy="832912"/>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22" name="角丸四角形 21"/>
          <p:cNvSpPr/>
          <p:nvPr/>
        </p:nvSpPr>
        <p:spPr>
          <a:xfrm>
            <a:off x="34618" y="5988950"/>
            <a:ext cx="3097222" cy="234547"/>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26" name="角丸四角形 25"/>
          <p:cNvSpPr/>
          <p:nvPr/>
        </p:nvSpPr>
        <p:spPr>
          <a:xfrm>
            <a:off x="37046" y="5021069"/>
            <a:ext cx="3005887" cy="234547"/>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24" name="角丸四角形 23"/>
          <p:cNvSpPr/>
          <p:nvPr/>
        </p:nvSpPr>
        <p:spPr>
          <a:xfrm>
            <a:off x="40228" y="4047576"/>
            <a:ext cx="2717720" cy="234547"/>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20" name="角丸四角形 19"/>
          <p:cNvSpPr/>
          <p:nvPr/>
        </p:nvSpPr>
        <p:spPr>
          <a:xfrm>
            <a:off x="33028" y="3048993"/>
            <a:ext cx="2732296" cy="234547"/>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9" name="角丸四角形 18"/>
          <p:cNvSpPr/>
          <p:nvPr/>
        </p:nvSpPr>
        <p:spPr>
          <a:xfrm>
            <a:off x="33027" y="1807954"/>
            <a:ext cx="2378733" cy="234547"/>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5" name="角丸四角形 4"/>
          <p:cNvSpPr/>
          <p:nvPr/>
        </p:nvSpPr>
        <p:spPr>
          <a:xfrm>
            <a:off x="35431" y="1014703"/>
            <a:ext cx="3096409" cy="234547"/>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9" name="テキスト ボックス 8"/>
          <p:cNvSpPr txBox="1"/>
          <p:nvPr/>
        </p:nvSpPr>
        <p:spPr>
          <a:xfrm>
            <a:off x="-10013" y="5949280"/>
            <a:ext cx="4817207" cy="907941"/>
          </a:xfrm>
          <a:prstGeom prst="rect">
            <a:avLst/>
          </a:prstGeom>
          <a:noFill/>
        </p:spPr>
        <p:txBody>
          <a:bodyPr wrap="square" rtlCol="0">
            <a:spAutoFit/>
          </a:bodyPr>
          <a:lstStyle/>
          <a:p>
            <a:r>
              <a:rPr lang="ja-JP" altLang="en-US" sz="1400" b="1" dirty="0" smtClean="0">
                <a:latin typeface="ＭＳ Ｐゴシック" charset="-128"/>
              </a:rPr>
              <a:t>⑥洪水時に係る教育・訓練</a:t>
            </a:r>
            <a:r>
              <a:rPr lang="ja-JP" altLang="en-US" sz="1400" b="1" dirty="0">
                <a:latin typeface="ＭＳ Ｐゴシック" charset="-128"/>
              </a:rPr>
              <a:t>の項目を追加（手引き　</a:t>
            </a:r>
            <a:r>
              <a:rPr lang="en-US" altLang="ja-JP" sz="1400" b="1" dirty="0" smtClean="0">
                <a:latin typeface="ＭＳ Ｐゴシック" charset="-128"/>
              </a:rPr>
              <a:t>P21</a:t>
            </a:r>
            <a:r>
              <a:rPr lang="ja-JP" altLang="en-US" sz="1400" b="1" dirty="0" smtClean="0">
                <a:latin typeface="ＭＳ Ｐゴシック" charset="-128"/>
              </a:rPr>
              <a:t>参照</a:t>
            </a:r>
            <a:r>
              <a:rPr lang="ja-JP" altLang="en-US" sz="1400" b="1" dirty="0">
                <a:latin typeface="ＭＳ Ｐゴシック" charset="-128"/>
              </a:rPr>
              <a:t>）</a:t>
            </a:r>
            <a:endParaRPr lang="en-US" altLang="ja-JP" sz="1400" b="1" dirty="0">
              <a:latin typeface="ＭＳ Ｐゴシック" charset="-128"/>
            </a:endParaRPr>
          </a:p>
          <a:p>
            <a:r>
              <a:rPr lang="ja-JP" altLang="en-US" sz="1400" dirty="0">
                <a:solidFill>
                  <a:srgbClr val="0000CC"/>
                </a:solidFill>
                <a:latin typeface="ＭＳ Ｐゴシック" charset="-128"/>
              </a:rPr>
              <a:t>従業員への洪水</a:t>
            </a:r>
            <a:r>
              <a:rPr lang="ja-JP" altLang="en-US" sz="1400" dirty="0" smtClean="0">
                <a:solidFill>
                  <a:srgbClr val="0000CC"/>
                </a:solidFill>
                <a:latin typeface="ＭＳ Ｐゴシック" charset="-128"/>
              </a:rPr>
              <a:t>時を想定した防災教育</a:t>
            </a:r>
            <a:r>
              <a:rPr lang="ja-JP" altLang="en-US" sz="1400" dirty="0">
                <a:solidFill>
                  <a:srgbClr val="0000CC"/>
                </a:solidFill>
                <a:latin typeface="ＭＳ Ｐゴシック" charset="-128"/>
              </a:rPr>
              <a:t>及び訓練</a:t>
            </a:r>
            <a:r>
              <a:rPr lang="ja-JP" altLang="en-US" sz="1400" dirty="0">
                <a:latin typeface="ＭＳ Ｐゴシック" charset="-128"/>
              </a:rPr>
              <a:t>に関する</a:t>
            </a:r>
            <a:r>
              <a:rPr lang="ja-JP" altLang="en-US" sz="1400" dirty="0" smtClean="0">
                <a:latin typeface="ＭＳ Ｐゴシック" charset="-128"/>
              </a:rPr>
              <a:t>事項を</a:t>
            </a:r>
            <a:r>
              <a:rPr lang="ja-JP" altLang="en-US" sz="1400" dirty="0">
                <a:latin typeface="ＭＳ Ｐゴシック" charset="-128"/>
              </a:rPr>
              <a:t>追加する。　</a:t>
            </a:r>
            <a:r>
              <a:rPr lang="en-US" altLang="ja-JP" sz="1100" dirty="0" smtClean="0">
                <a:latin typeface="ＭＳ Ｐゴシック" charset="-128"/>
              </a:rPr>
              <a:t>※</a:t>
            </a:r>
            <a:r>
              <a:rPr lang="ja-JP" altLang="en-US" sz="1100" dirty="0" smtClean="0">
                <a:latin typeface="ＭＳ Ｐゴシック" charset="-128"/>
              </a:rPr>
              <a:t>実情に応じ、各施設の判断で消防計画上実施している教育・訓練をもって代えることができる。</a:t>
            </a:r>
            <a:endParaRPr lang="en-US" altLang="ja-JP" sz="1000" dirty="0">
              <a:latin typeface="ＭＳ Ｐゴシック" charset="-128"/>
            </a:endParaRPr>
          </a:p>
        </p:txBody>
      </p:sp>
      <p:sp>
        <p:nvSpPr>
          <p:cNvPr id="2" name="タイトル 1"/>
          <p:cNvSpPr>
            <a:spLocks noGrp="1"/>
          </p:cNvSpPr>
          <p:nvPr>
            <p:ph type="title"/>
          </p:nvPr>
        </p:nvSpPr>
        <p:spPr>
          <a:xfrm>
            <a:off x="0" y="0"/>
            <a:ext cx="7668344" cy="476250"/>
          </a:xfrm>
        </p:spPr>
        <p:txBody>
          <a:bodyPr/>
          <a:lstStyle/>
          <a:p>
            <a:r>
              <a:rPr lang="ja-JP" altLang="ja-JP" dirty="0"/>
              <a:t>既存の計画への追記による避難確保計画の作成</a:t>
            </a:r>
            <a:endParaRPr kumimoji="1" lang="ja-JP" altLang="en-US" dirty="0">
              <a:latin typeface="ＤＦ特太ゴシック体" panose="020B0509000000000000" pitchFamily="49" charset="-128"/>
              <a:ea typeface="ＤＦ特太ゴシック体" panose="020B0509000000000000" pitchFamily="49" charset="-128"/>
            </a:endParaRPr>
          </a:p>
        </p:txBody>
      </p:sp>
      <p:sp>
        <p:nvSpPr>
          <p:cNvPr id="11" name="Rectangle 30"/>
          <p:cNvSpPr>
            <a:spLocks noChangeArrowheads="1"/>
          </p:cNvSpPr>
          <p:nvPr/>
        </p:nvSpPr>
        <p:spPr bwMode="auto">
          <a:xfrm>
            <a:off x="4823707" y="425979"/>
            <a:ext cx="4259522" cy="523184"/>
          </a:xfrm>
          <a:prstGeom prst="rect">
            <a:avLst/>
          </a:prstGeom>
          <a:ln w="12700">
            <a:prstDash val="dash"/>
            <a:headEnd/>
            <a:tailEnd/>
          </a:ln>
          <a:extLst/>
        </p:spPr>
        <p:style>
          <a:lnRef idx="2">
            <a:schemeClr val="accent4"/>
          </a:lnRef>
          <a:fillRef idx="1">
            <a:schemeClr val="lt1"/>
          </a:fillRef>
          <a:effectRef idx="0">
            <a:schemeClr val="accent4"/>
          </a:effectRef>
          <a:fontRef idx="minor">
            <a:schemeClr val="dk1"/>
          </a:fontRef>
        </p:style>
        <p:txBody>
          <a:bodyPr wrap="square" lIns="72000" tIns="45702" rIns="72000" bIns="45702">
            <a:spAutoFit/>
          </a:bodyPr>
          <a:lstStyle/>
          <a:p>
            <a:r>
              <a:rPr lang="ja-JP" altLang="en-US" sz="1400" dirty="0" smtClean="0">
                <a:solidFill>
                  <a:schemeClr val="tx1"/>
                </a:solidFill>
                <a:latin typeface="ＭＳ Ｐゴシック" panose="020B0600070205080204" pitchFamily="50" charset="-128"/>
                <a:ea typeface="ＭＳ Ｐゴシック" panose="020B0600070205080204" pitchFamily="50" charset="-128"/>
              </a:rPr>
              <a:t>洪水時の避難確保計画は、消防計画などの既存の計画に、洪水時に係る体制・対応を追加して作成できます。</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p:txBody>
      </p:sp>
      <p:sp>
        <p:nvSpPr>
          <p:cNvPr id="8" name="右矢印 7"/>
          <p:cNvSpPr/>
          <p:nvPr/>
        </p:nvSpPr>
        <p:spPr>
          <a:xfrm>
            <a:off x="4852637" y="1131976"/>
            <a:ext cx="295426" cy="441412"/>
          </a:xfrm>
          <a:prstGeom prst="righ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28" name="テキスト ボックス 27"/>
          <p:cNvSpPr txBox="1"/>
          <p:nvPr/>
        </p:nvSpPr>
        <p:spPr>
          <a:xfrm>
            <a:off x="5148063" y="932697"/>
            <a:ext cx="3964097" cy="830997"/>
          </a:xfrm>
          <a:prstGeom prst="rect">
            <a:avLst/>
          </a:prstGeom>
          <a:noFill/>
        </p:spPr>
        <p:txBody>
          <a:bodyPr wrap="square" rtlCol="0">
            <a:spAutoFit/>
          </a:bodyPr>
          <a:lstStyle/>
          <a:p>
            <a:r>
              <a:rPr kumimoji="1" lang="ja-JP" altLang="en-US" sz="800" dirty="0" smtClean="0"/>
              <a:t>（目的）</a:t>
            </a:r>
            <a:endParaRPr kumimoji="1" lang="en-US" altLang="ja-JP" sz="800" dirty="0" smtClean="0"/>
          </a:p>
          <a:p>
            <a:r>
              <a:rPr lang="ja-JP" altLang="en-US" sz="800" dirty="0" smtClean="0">
                <a:solidFill>
                  <a:schemeClr val="bg1">
                    <a:lumMod val="65000"/>
                  </a:schemeClr>
                </a:solidFill>
              </a:rPr>
              <a:t>第〇条　</a:t>
            </a:r>
            <a:r>
              <a:rPr kumimoji="1" lang="ja-JP" altLang="en-US" sz="800" dirty="0" smtClean="0">
                <a:solidFill>
                  <a:schemeClr val="bg1">
                    <a:lumMod val="65000"/>
                  </a:schemeClr>
                </a:solidFill>
              </a:rPr>
              <a:t>この計画は、消防法第８条第１項の規定に基づき、〇〇〇〇の防火管理業務について必要な事項を定め、火災、地震及びその他の災害の予防及び人命の安全並びに被害の軽減を</a:t>
            </a:r>
            <a:r>
              <a:rPr lang="ja-JP" altLang="en-US" sz="800" dirty="0">
                <a:solidFill>
                  <a:schemeClr val="bg1">
                    <a:lumMod val="65000"/>
                  </a:schemeClr>
                </a:solidFill>
              </a:rPr>
              <a:t>図ることを目的とする。</a:t>
            </a:r>
          </a:p>
          <a:p>
            <a:r>
              <a:rPr kumimoji="1" lang="ja-JP" altLang="en-US" sz="800" dirty="0" smtClean="0"/>
              <a:t>　また、水防法第１５条の３第１項に基づき、洪水時の円滑かつ迅速な避難の確保を図ることを目的とする。</a:t>
            </a:r>
            <a:endParaRPr kumimoji="1" lang="ja-JP" altLang="en-US" sz="800" dirty="0"/>
          </a:p>
        </p:txBody>
      </p:sp>
      <p:sp>
        <p:nvSpPr>
          <p:cNvPr id="29" name="右矢印 28"/>
          <p:cNvSpPr/>
          <p:nvPr/>
        </p:nvSpPr>
        <p:spPr>
          <a:xfrm>
            <a:off x="4837060" y="2142107"/>
            <a:ext cx="295426" cy="441412"/>
          </a:xfrm>
          <a:prstGeom prst="righ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30" name="テキスト ボックス 29"/>
          <p:cNvSpPr txBox="1"/>
          <p:nvPr/>
        </p:nvSpPr>
        <p:spPr>
          <a:xfrm>
            <a:off x="5132486" y="1784036"/>
            <a:ext cx="3964097" cy="461665"/>
          </a:xfrm>
          <a:prstGeom prst="rect">
            <a:avLst/>
          </a:prstGeom>
          <a:noFill/>
        </p:spPr>
        <p:txBody>
          <a:bodyPr wrap="square" rtlCol="0">
            <a:spAutoFit/>
          </a:bodyPr>
          <a:lstStyle/>
          <a:p>
            <a:r>
              <a:rPr kumimoji="1" lang="ja-JP" altLang="en-US" sz="800" dirty="0" smtClean="0"/>
              <a:t>（自衛水防の組織と任務分担）</a:t>
            </a:r>
            <a:endParaRPr kumimoji="1" lang="en-US" altLang="ja-JP" sz="800" dirty="0" smtClean="0"/>
          </a:p>
          <a:p>
            <a:r>
              <a:rPr lang="ja-JP" altLang="en-US" sz="800" dirty="0" smtClean="0"/>
              <a:t>第〇条　〇〇〇〇の自衛水防組織として△△△を統括管理者とし、次の任務分担により自衛水防組織を別表〇のとおり指定する。</a:t>
            </a:r>
            <a:endParaRPr kumimoji="1" lang="ja-JP" altLang="en-US" sz="800" dirty="0"/>
          </a:p>
        </p:txBody>
      </p:sp>
      <p:graphicFrame>
        <p:nvGraphicFramePr>
          <p:cNvPr id="10" name="表 9"/>
          <p:cNvGraphicFramePr>
            <a:graphicFrameLocks noGrp="1"/>
          </p:cNvGraphicFramePr>
          <p:nvPr>
            <p:extLst>
              <p:ext uri="{D42A27DB-BD31-4B8C-83A1-F6EECF244321}">
                <p14:modId xmlns:p14="http://schemas.microsoft.com/office/powerpoint/2010/main" val="3640085890"/>
              </p:ext>
            </p:extLst>
          </p:nvPr>
        </p:nvGraphicFramePr>
        <p:xfrm>
          <a:off x="5206322" y="2211221"/>
          <a:ext cx="3816424" cy="668841"/>
        </p:xfrm>
        <a:graphic>
          <a:graphicData uri="http://schemas.openxmlformats.org/drawingml/2006/table">
            <a:tbl>
              <a:tblPr firstRow="1" bandRow="1">
                <a:tableStyleId>{5940675A-B579-460E-94D1-54222C63F5DA}</a:tableStyleId>
              </a:tblPr>
              <a:tblGrid>
                <a:gridCol w="648072"/>
                <a:gridCol w="3168352"/>
              </a:tblGrid>
              <a:tr h="114549">
                <a:tc>
                  <a:txBody>
                    <a:bodyPr/>
                    <a:lstStyle/>
                    <a:p>
                      <a:pPr algn="ctr"/>
                      <a:r>
                        <a:rPr kumimoji="1" lang="ja-JP" altLang="en-US" sz="600" b="0" dirty="0" smtClean="0">
                          <a:solidFill>
                            <a:schemeClr val="tx1"/>
                          </a:solidFill>
                        </a:rPr>
                        <a:t>係別</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600" b="0" dirty="0" smtClean="0">
                          <a:solidFill>
                            <a:schemeClr val="tx1"/>
                          </a:solidFill>
                        </a:rPr>
                        <a:t>任務内容</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84764">
                <a:tc>
                  <a:txBody>
                    <a:bodyPr/>
                    <a:lstStyle/>
                    <a:p>
                      <a:r>
                        <a:rPr kumimoji="1" lang="ja-JP" altLang="en-US" sz="600" b="0" dirty="0" smtClean="0">
                          <a:solidFill>
                            <a:schemeClr val="tx1"/>
                          </a:solidFill>
                        </a:rPr>
                        <a:t>統括管理者</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自衛水防隊の各係員に対し、指揮、命令を行う。避難状況の把握を行う。自衛水防組織の各係員に対する教育及び訓練を行う。</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84764">
                <a:tc>
                  <a:txBody>
                    <a:bodyPr/>
                    <a:lstStyle/>
                    <a:p>
                      <a:r>
                        <a:rPr kumimoji="1" lang="ja-JP" altLang="en-US" sz="600" b="0" dirty="0" smtClean="0">
                          <a:solidFill>
                            <a:schemeClr val="tx1"/>
                          </a:solidFill>
                        </a:rPr>
                        <a:t>情報伝達係</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洪水時における洪水予報等の情報収集を行う。関係者及び関係機関との連絡を行う。</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84764">
                <a:tc>
                  <a:txBody>
                    <a:bodyPr/>
                    <a:lstStyle/>
                    <a:p>
                      <a:r>
                        <a:rPr kumimoji="1" lang="ja-JP" altLang="en-US" sz="600" b="0" dirty="0" smtClean="0">
                          <a:solidFill>
                            <a:schemeClr val="tx1"/>
                          </a:solidFill>
                        </a:rPr>
                        <a:t>避難誘導係</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避難誘導にあたる。未避難者、要救助者の確認を行う。避難器具の設定、操作にあたる。</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bl>
          </a:graphicData>
        </a:graphic>
      </p:graphicFrame>
      <p:sp>
        <p:nvSpPr>
          <p:cNvPr id="38" name="右矢印 37"/>
          <p:cNvSpPr/>
          <p:nvPr/>
        </p:nvSpPr>
        <p:spPr>
          <a:xfrm>
            <a:off x="4841484" y="3274085"/>
            <a:ext cx="295426" cy="441412"/>
          </a:xfrm>
          <a:prstGeom prst="righ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39" name="テキスト ボックス 38"/>
          <p:cNvSpPr txBox="1"/>
          <p:nvPr/>
        </p:nvSpPr>
        <p:spPr>
          <a:xfrm>
            <a:off x="5146235" y="2979529"/>
            <a:ext cx="3964097" cy="338554"/>
          </a:xfrm>
          <a:prstGeom prst="rect">
            <a:avLst/>
          </a:prstGeom>
          <a:noFill/>
        </p:spPr>
        <p:txBody>
          <a:bodyPr wrap="square" rtlCol="0">
            <a:spAutoFit/>
          </a:bodyPr>
          <a:lstStyle/>
          <a:p>
            <a:r>
              <a:rPr kumimoji="1" lang="ja-JP" altLang="en-US" sz="800" dirty="0" smtClean="0"/>
              <a:t>（洪水時の活動）</a:t>
            </a:r>
            <a:endParaRPr kumimoji="1" lang="en-US" altLang="ja-JP" sz="800" dirty="0" smtClean="0"/>
          </a:p>
          <a:p>
            <a:r>
              <a:rPr lang="ja-JP" altLang="en-US" sz="800" dirty="0" smtClean="0"/>
              <a:t>第〇条　洪水時においては、次の防災体制をとる。</a:t>
            </a:r>
            <a:endParaRPr kumimoji="1" lang="ja-JP" altLang="en-US" sz="800" dirty="0"/>
          </a:p>
        </p:txBody>
      </p:sp>
      <p:graphicFrame>
        <p:nvGraphicFramePr>
          <p:cNvPr id="40" name="表 39"/>
          <p:cNvGraphicFramePr>
            <a:graphicFrameLocks noGrp="1"/>
          </p:cNvGraphicFramePr>
          <p:nvPr>
            <p:extLst>
              <p:ext uri="{D42A27DB-BD31-4B8C-83A1-F6EECF244321}">
                <p14:modId xmlns:p14="http://schemas.microsoft.com/office/powerpoint/2010/main" val="3696680274"/>
              </p:ext>
            </p:extLst>
          </p:nvPr>
        </p:nvGraphicFramePr>
        <p:xfrm>
          <a:off x="5220072" y="3281845"/>
          <a:ext cx="3816425" cy="638820"/>
        </p:xfrm>
        <a:graphic>
          <a:graphicData uri="http://schemas.openxmlformats.org/drawingml/2006/table">
            <a:tbl>
              <a:tblPr firstRow="1" bandRow="1">
                <a:tableStyleId>{5940675A-B579-460E-94D1-54222C63F5DA}</a:tableStyleId>
              </a:tblPr>
              <a:tblGrid>
                <a:gridCol w="432048"/>
                <a:gridCol w="1656184"/>
                <a:gridCol w="1008112"/>
                <a:gridCol w="720081"/>
              </a:tblGrid>
              <a:tr h="114462">
                <a:tc>
                  <a:txBody>
                    <a:bodyPr/>
                    <a:lstStyle/>
                    <a:p>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体制確立の判断時期</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活動内容</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対応要員</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26486">
                <a:tc>
                  <a:txBody>
                    <a:bodyPr/>
                    <a:lstStyle/>
                    <a:p>
                      <a:r>
                        <a:rPr kumimoji="1" lang="ja-JP" altLang="en-US" sz="600" b="0" dirty="0" smtClean="0">
                          <a:solidFill>
                            <a:schemeClr val="tx1"/>
                          </a:solidFill>
                        </a:rPr>
                        <a:t>注意体制</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〇〇情報発表</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情報収集、関係職員招集</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情報伝達係</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77282">
                <a:tc>
                  <a:txBody>
                    <a:bodyPr/>
                    <a:lstStyle/>
                    <a:p>
                      <a:r>
                        <a:rPr kumimoji="1" lang="ja-JP" altLang="en-US" sz="600" b="0" dirty="0" smtClean="0">
                          <a:solidFill>
                            <a:schemeClr val="tx1"/>
                          </a:solidFill>
                        </a:rPr>
                        <a:t>警戒体制</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〇〇情報発表</a:t>
                      </a:r>
                      <a:endParaRPr kumimoji="1" lang="en-US" altLang="ja-JP" sz="600" b="0" dirty="0" smtClean="0">
                        <a:solidFill>
                          <a:schemeClr val="tx1"/>
                        </a:solidFill>
                      </a:endParaRPr>
                    </a:p>
                    <a:p>
                      <a:r>
                        <a:rPr kumimoji="1" lang="ja-JP" altLang="en-US" sz="600" b="0" dirty="0" smtClean="0">
                          <a:solidFill>
                            <a:schemeClr val="tx1"/>
                          </a:solidFill>
                        </a:rPr>
                        <a:t>〇〇地区避難準備・高齢者等避難開始発令</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情報収集、資器材準備、要配慮者の避難誘導、・・</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情報伝達係、避難誘導係、・・</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14992">
                <a:tc>
                  <a:txBody>
                    <a:bodyPr/>
                    <a:lstStyle/>
                    <a:p>
                      <a:r>
                        <a:rPr kumimoji="1" lang="ja-JP" altLang="en-US" sz="600" b="0" dirty="0" smtClean="0">
                          <a:solidFill>
                            <a:schemeClr val="tx1"/>
                          </a:solidFill>
                        </a:rPr>
                        <a:t>非常体制</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〇〇情報発表</a:t>
                      </a:r>
                      <a:endParaRPr kumimoji="1" lang="en-US" altLang="ja-JP" sz="600" b="0" dirty="0" smtClean="0">
                        <a:solidFill>
                          <a:schemeClr val="tx1"/>
                        </a:solidFill>
                      </a:endParaRPr>
                    </a:p>
                    <a:p>
                      <a:r>
                        <a:rPr kumimoji="1" lang="ja-JP" altLang="en-US" sz="600" b="0" dirty="0" smtClean="0">
                          <a:solidFill>
                            <a:schemeClr val="tx1"/>
                          </a:solidFill>
                        </a:rPr>
                        <a:t>〇〇地区に避難勧告又は避難指示（緊急）発令</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施設全体の避難誘導、・・</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避難誘導係、・・</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bl>
          </a:graphicData>
        </a:graphic>
      </p:graphicFrame>
      <p:sp>
        <p:nvSpPr>
          <p:cNvPr id="47" name="右矢印 46"/>
          <p:cNvSpPr/>
          <p:nvPr/>
        </p:nvSpPr>
        <p:spPr>
          <a:xfrm>
            <a:off x="4841484" y="4221088"/>
            <a:ext cx="295426" cy="441412"/>
          </a:xfrm>
          <a:prstGeom prst="righ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48" name="テキスト ボックス 47"/>
          <p:cNvSpPr txBox="1"/>
          <p:nvPr/>
        </p:nvSpPr>
        <p:spPr>
          <a:xfrm>
            <a:off x="5132486" y="3963712"/>
            <a:ext cx="4011514" cy="984885"/>
          </a:xfrm>
          <a:prstGeom prst="rect">
            <a:avLst/>
          </a:prstGeom>
          <a:noFill/>
        </p:spPr>
        <p:txBody>
          <a:bodyPr wrap="square" rtlCol="0">
            <a:spAutoFit/>
          </a:bodyPr>
          <a:lstStyle/>
          <a:p>
            <a:r>
              <a:rPr kumimoji="1" lang="ja-JP" altLang="en-US" sz="800" dirty="0" smtClean="0">
                <a:latin typeface="ＭＳ Ｐゴシック" charset="-128"/>
              </a:rPr>
              <a:t>（洪水時の</a:t>
            </a:r>
            <a:r>
              <a:rPr lang="ja-JP" altLang="en-US" sz="800" dirty="0" smtClean="0">
                <a:latin typeface="ＭＳ Ｐゴシック" charset="-128"/>
              </a:rPr>
              <a:t>避難誘導</a:t>
            </a:r>
            <a:r>
              <a:rPr kumimoji="1" lang="ja-JP" altLang="en-US" sz="800" dirty="0" smtClean="0">
                <a:latin typeface="ＭＳ Ｐゴシック" charset="-128"/>
              </a:rPr>
              <a:t>）</a:t>
            </a:r>
            <a:endParaRPr kumimoji="1" lang="en-US" altLang="ja-JP" sz="800" dirty="0" smtClean="0">
              <a:latin typeface="ＭＳ Ｐゴシック" charset="-128"/>
            </a:endParaRPr>
          </a:p>
          <a:p>
            <a:r>
              <a:rPr lang="ja-JP" altLang="en-US" sz="800" dirty="0" smtClean="0">
                <a:latin typeface="ＭＳ Ｐゴシック" charset="-128"/>
              </a:rPr>
              <a:t>第〇条　洪水時の避難場所、避難経路、避難誘導方法については、下記に従う。</a:t>
            </a:r>
            <a:endParaRPr lang="en-US" altLang="ja-JP" sz="800" dirty="0" smtClean="0">
              <a:latin typeface="ＭＳ Ｐゴシック" charset="-128"/>
            </a:endParaRPr>
          </a:p>
          <a:p>
            <a:r>
              <a:rPr lang="ja-JP" altLang="en-US" sz="700" dirty="0">
                <a:latin typeface="ＭＳ Ｐゴシック" charset="-128"/>
              </a:rPr>
              <a:t>（１</a:t>
            </a:r>
            <a:r>
              <a:rPr lang="ja-JP" altLang="en-US" sz="700" dirty="0" smtClean="0">
                <a:latin typeface="ＭＳ Ｐゴシック" charset="-128"/>
              </a:rPr>
              <a:t>）避難場所・経路</a:t>
            </a:r>
            <a:endParaRPr lang="en-US" altLang="ja-JP" sz="700" dirty="0" smtClean="0">
              <a:latin typeface="ＭＳ Ｐゴシック" charset="-128"/>
            </a:endParaRPr>
          </a:p>
          <a:p>
            <a:r>
              <a:rPr kumimoji="1" lang="ja-JP" altLang="en-US" sz="700" dirty="0">
                <a:latin typeface="ＭＳ Ｐゴシック" charset="-128"/>
              </a:rPr>
              <a:t>　</a:t>
            </a:r>
            <a:r>
              <a:rPr lang="ja-JP" altLang="en-US" sz="700" dirty="0" smtClean="0">
                <a:latin typeface="ＭＳ Ｐゴシック" charset="-128"/>
              </a:rPr>
              <a:t>・第〇条の震災時の避難場所・避難経路に定める通り。</a:t>
            </a:r>
            <a:endParaRPr lang="en-US" altLang="ja-JP" sz="700" dirty="0" smtClean="0">
              <a:latin typeface="ＭＳ Ｐゴシック" charset="-128"/>
            </a:endParaRPr>
          </a:p>
          <a:p>
            <a:r>
              <a:rPr lang="ja-JP" altLang="en-US" sz="700" dirty="0">
                <a:latin typeface="ＭＳ Ｐゴシック" charset="-128"/>
              </a:rPr>
              <a:t>　</a:t>
            </a:r>
            <a:r>
              <a:rPr lang="ja-JP" altLang="en-US" sz="700" dirty="0" smtClean="0">
                <a:latin typeface="ＭＳ Ｐゴシック" charset="-128"/>
              </a:rPr>
              <a:t>・上記避難場所への避難が困難な場合には、本施設〇棟の２階へ避難し、屋内安全確保を図る。</a:t>
            </a:r>
            <a:endParaRPr lang="en-US" altLang="ja-JP" sz="700" dirty="0" smtClean="0">
              <a:latin typeface="ＭＳ Ｐゴシック" charset="-128"/>
            </a:endParaRPr>
          </a:p>
          <a:p>
            <a:r>
              <a:rPr kumimoji="1" lang="ja-JP" altLang="en-US" sz="700" dirty="0">
                <a:latin typeface="ＭＳ Ｐゴシック" charset="-128"/>
              </a:rPr>
              <a:t>（２</a:t>
            </a:r>
            <a:r>
              <a:rPr kumimoji="1" lang="ja-JP" altLang="en-US" sz="700" dirty="0" smtClean="0">
                <a:latin typeface="ＭＳ Ｐゴシック" charset="-128"/>
              </a:rPr>
              <a:t>）避難誘導方法</a:t>
            </a:r>
            <a:endParaRPr kumimoji="1" lang="en-US" altLang="ja-JP" sz="700" dirty="0" smtClean="0">
              <a:latin typeface="ＭＳ Ｐゴシック" charset="-128"/>
            </a:endParaRPr>
          </a:p>
          <a:p>
            <a:r>
              <a:rPr lang="ja-JP" altLang="en-US" sz="700" dirty="0">
                <a:latin typeface="ＭＳ Ｐゴシック" charset="-128"/>
              </a:rPr>
              <a:t>　</a:t>
            </a:r>
            <a:r>
              <a:rPr lang="ja-JP" altLang="en-US" sz="700" dirty="0" smtClean="0">
                <a:latin typeface="ＭＳ Ｐゴシック" charset="-128"/>
              </a:rPr>
              <a:t>・施設外の避難場所に誘導するときは、避難場所までの順路、道路状況について予め説明する。</a:t>
            </a:r>
            <a:endParaRPr lang="en-US" altLang="ja-JP" sz="700" dirty="0" smtClean="0">
              <a:latin typeface="ＭＳ Ｐゴシック" charset="-128"/>
            </a:endParaRPr>
          </a:p>
          <a:p>
            <a:r>
              <a:rPr lang="ja-JP" altLang="en-US" sz="700" dirty="0">
                <a:latin typeface="ＭＳ Ｐゴシック" charset="-128"/>
              </a:rPr>
              <a:t>　</a:t>
            </a:r>
            <a:r>
              <a:rPr lang="ja-JP" altLang="en-US" sz="700" dirty="0" smtClean="0">
                <a:latin typeface="ＭＳ Ｐゴシック" charset="-128"/>
              </a:rPr>
              <a:t>・避難する際は、原則として車両等を使用せず徒歩とする・・・等</a:t>
            </a:r>
            <a:endParaRPr kumimoji="1" lang="en-US" altLang="ja-JP" sz="700" dirty="0">
              <a:latin typeface="ＭＳ Ｐゴシック" charset="-128"/>
            </a:endParaRPr>
          </a:p>
        </p:txBody>
      </p:sp>
      <p:sp>
        <p:nvSpPr>
          <p:cNvPr id="49" name="右矢印 48"/>
          <p:cNvSpPr/>
          <p:nvPr/>
        </p:nvSpPr>
        <p:spPr>
          <a:xfrm>
            <a:off x="4845374" y="5199734"/>
            <a:ext cx="295426" cy="441412"/>
          </a:xfrm>
          <a:prstGeom prst="righ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50" name="テキスト ボックス 49"/>
          <p:cNvSpPr txBox="1"/>
          <p:nvPr/>
        </p:nvSpPr>
        <p:spPr>
          <a:xfrm>
            <a:off x="5156738" y="4885990"/>
            <a:ext cx="3939845" cy="461665"/>
          </a:xfrm>
          <a:prstGeom prst="rect">
            <a:avLst/>
          </a:prstGeom>
          <a:noFill/>
        </p:spPr>
        <p:txBody>
          <a:bodyPr wrap="square" rtlCol="0">
            <a:spAutoFit/>
          </a:bodyPr>
          <a:lstStyle/>
          <a:p>
            <a:r>
              <a:rPr kumimoji="1" lang="ja-JP" altLang="en-US" sz="800" dirty="0" smtClean="0"/>
              <a:t>（洪水に備えての準備品）</a:t>
            </a:r>
            <a:endParaRPr kumimoji="1" lang="en-US" altLang="ja-JP" sz="800" dirty="0" smtClean="0"/>
          </a:p>
          <a:p>
            <a:r>
              <a:rPr lang="ja-JP" altLang="en-US" sz="800" dirty="0" smtClean="0"/>
              <a:t>第〇条　第〇条の震災に係る準備品に加えて、洪水に備え次の</a:t>
            </a:r>
            <a:endParaRPr lang="en-US" altLang="ja-JP" sz="800" dirty="0" smtClean="0"/>
          </a:p>
          <a:p>
            <a:r>
              <a:rPr lang="ja-JP" altLang="en-US" sz="800" dirty="0" smtClean="0"/>
              <a:t>品目を常に使用または持ち出せるよう準備しておき、定期的に点検を行う。</a:t>
            </a:r>
            <a:endParaRPr kumimoji="1" lang="ja-JP" altLang="en-US" sz="800" dirty="0"/>
          </a:p>
        </p:txBody>
      </p:sp>
      <p:sp>
        <p:nvSpPr>
          <p:cNvPr id="51" name="右矢印 50"/>
          <p:cNvSpPr/>
          <p:nvPr/>
        </p:nvSpPr>
        <p:spPr>
          <a:xfrm>
            <a:off x="4837060" y="6105202"/>
            <a:ext cx="295426" cy="441412"/>
          </a:xfrm>
          <a:prstGeom prst="righ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cxnSp>
        <p:nvCxnSpPr>
          <p:cNvPr id="53" name="直線コネクタ 52"/>
          <p:cNvCxnSpPr/>
          <p:nvPr/>
        </p:nvCxnSpPr>
        <p:spPr>
          <a:xfrm>
            <a:off x="5000350" y="1731766"/>
            <a:ext cx="4096233" cy="113"/>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flipV="1">
            <a:off x="5000350" y="2982802"/>
            <a:ext cx="4096233" cy="6771"/>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a:off x="5000350" y="3986376"/>
            <a:ext cx="4104548" cy="5342"/>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65" name="直線コネクタ 64"/>
          <p:cNvCxnSpPr/>
          <p:nvPr/>
        </p:nvCxnSpPr>
        <p:spPr>
          <a:xfrm flipV="1">
            <a:off x="5000992" y="5992781"/>
            <a:ext cx="4095591" cy="602"/>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6" name="テキスト ボックス 65"/>
          <p:cNvSpPr txBox="1"/>
          <p:nvPr/>
        </p:nvSpPr>
        <p:spPr>
          <a:xfrm>
            <a:off x="5161813" y="6032259"/>
            <a:ext cx="3855955" cy="338554"/>
          </a:xfrm>
          <a:prstGeom prst="rect">
            <a:avLst/>
          </a:prstGeom>
          <a:noFill/>
        </p:spPr>
        <p:txBody>
          <a:bodyPr wrap="square" rtlCol="0">
            <a:spAutoFit/>
          </a:bodyPr>
          <a:lstStyle/>
          <a:p>
            <a:r>
              <a:rPr kumimoji="1" lang="ja-JP" altLang="en-US" sz="800" dirty="0" smtClean="0"/>
              <a:t>（洪水対策に係る教育及び訓練）</a:t>
            </a:r>
            <a:endParaRPr kumimoji="1" lang="en-US" altLang="ja-JP" sz="800" dirty="0" smtClean="0"/>
          </a:p>
          <a:p>
            <a:r>
              <a:rPr lang="ja-JP" altLang="en-US" sz="800" dirty="0" smtClean="0"/>
              <a:t>第〇条　施設管理者は、次により防災教育及び訓練を行うものとする。</a:t>
            </a:r>
            <a:endParaRPr kumimoji="1" lang="ja-JP" altLang="en-US" sz="800" dirty="0"/>
          </a:p>
        </p:txBody>
      </p:sp>
      <p:graphicFrame>
        <p:nvGraphicFramePr>
          <p:cNvPr id="67" name="表 66"/>
          <p:cNvGraphicFramePr>
            <a:graphicFrameLocks noGrp="1"/>
          </p:cNvGraphicFramePr>
          <p:nvPr>
            <p:extLst>
              <p:ext uri="{D42A27DB-BD31-4B8C-83A1-F6EECF244321}">
                <p14:modId xmlns:p14="http://schemas.microsoft.com/office/powerpoint/2010/main" val="1652150466"/>
              </p:ext>
            </p:extLst>
          </p:nvPr>
        </p:nvGraphicFramePr>
        <p:xfrm>
          <a:off x="5206322" y="6343111"/>
          <a:ext cx="3542142" cy="467400"/>
        </p:xfrm>
        <a:graphic>
          <a:graphicData uri="http://schemas.openxmlformats.org/drawingml/2006/table">
            <a:tbl>
              <a:tblPr firstRow="1" bandRow="1">
                <a:tableStyleId>{5940675A-B579-460E-94D1-54222C63F5DA}</a:tableStyleId>
              </a:tblPr>
              <a:tblGrid>
                <a:gridCol w="746663"/>
                <a:gridCol w="643994"/>
                <a:gridCol w="2151485"/>
              </a:tblGrid>
              <a:tr h="113282">
                <a:tc>
                  <a:txBody>
                    <a:bodyPr/>
                    <a:lstStyle/>
                    <a:p>
                      <a:endParaRPr kumimoji="1" lang="ja-JP" altLang="en-US" sz="600" b="0" dirty="0"/>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t>予定実施月</a:t>
                      </a:r>
                      <a:endParaRPr kumimoji="1" lang="ja-JP" altLang="en-US" sz="600" b="0" dirty="0"/>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t>内容</a:t>
                      </a:r>
                      <a:endParaRPr kumimoji="1" lang="ja-JP" altLang="en-US" sz="600" b="0" dirty="0"/>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13282">
                <a:tc>
                  <a:txBody>
                    <a:bodyPr/>
                    <a:lstStyle/>
                    <a:p>
                      <a:r>
                        <a:rPr kumimoji="1" lang="ja-JP" altLang="en-US" sz="600" b="0" dirty="0" smtClean="0">
                          <a:solidFill>
                            <a:schemeClr val="tx1"/>
                          </a:solidFill>
                        </a:rPr>
                        <a:t>全従業員</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〇〇月</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3">
                  <a:txBody>
                    <a:bodyPr/>
                    <a:lstStyle/>
                    <a:p>
                      <a:r>
                        <a:rPr kumimoji="1" lang="ja-JP" altLang="en-US" sz="600" b="0" baseline="0" dirty="0" smtClean="0">
                          <a:solidFill>
                            <a:schemeClr val="tx1"/>
                          </a:solidFill>
                          <a:latin typeface="+mn-ea"/>
                        </a:rPr>
                        <a:t>（１）洪水予報等及び洪水時の避難に係る研修</a:t>
                      </a:r>
                      <a:endParaRPr kumimoji="1" lang="en-US" altLang="ja-JP" sz="600" b="0" baseline="0" dirty="0" smtClean="0">
                        <a:solidFill>
                          <a:schemeClr val="tx1"/>
                        </a:solidFill>
                        <a:latin typeface="+mn-ea"/>
                      </a:endParaRPr>
                    </a:p>
                    <a:p>
                      <a:r>
                        <a:rPr kumimoji="1" lang="ja-JP" altLang="en-US" sz="600" b="0" baseline="0" dirty="0" smtClean="0">
                          <a:solidFill>
                            <a:schemeClr val="tx1"/>
                          </a:solidFill>
                          <a:latin typeface="+mn-ea"/>
                        </a:rPr>
                        <a:t>（２）情報収集・伝達に係る訓練</a:t>
                      </a:r>
                      <a:endParaRPr kumimoji="1" lang="en-US" altLang="ja-JP" sz="600" b="0" baseline="0" dirty="0" smtClean="0">
                        <a:solidFill>
                          <a:schemeClr val="tx1"/>
                        </a:solidFill>
                        <a:latin typeface="+mn-ea"/>
                      </a:endParaRPr>
                    </a:p>
                    <a:p>
                      <a:r>
                        <a:rPr kumimoji="1" lang="ja-JP" altLang="en-US" sz="600" b="0" baseline="0" dirty="0" smtClean="0">
                          <a:solidFill>
                            <a:schemeClr val="tx1"/>
                          </a:solidFill>
                          <a:latin typeface="+mn-ea"/>
                        </a:rPr>
                        <a:t>（３）避難誘導に係る訓練</a:t>
                      </a:r>
                      <a:endParaRPr kumimoji="1" lang="ja-JP" altLang="en-US" sz="600" b="0" strike="dblStrike" baseline="0" dirty="0">
                        <a:solidFill>
                          <a:srgbClr val="FF0000"/>
                        </a:solidFill>
                        <a:latin typeface="+mn-ea"/>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132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600" b="0" dirty="0" smtClean="0">
                          <a:solidFill>
                            <a:schemeClr val="tx1"/>
                          </a:solidFill>
                        </a:rPr>
                        <a:t>新入社員</a:t>
                      </a: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その都度</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sz="700" b="0" dirty="0">
                        <a:solidFill>
                          <a:srgbClr val="FF0000"/>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27554">
                <a:tc>
                  <a:txBody>
                    <a:bodyPr/>
                    <a:lstStyle/>
                    <a:p>
                      <a:r>
                        <a:rPr kumimoji="1" lang="ja-JP" altLang="en-US" sz="600" b="0" dirty="0" smtClean="0">
                          <a:solidFill>
                            <a:schemeClr val="tx1"/>
                          </a:solidFill>
                        </a:rPr>
                        <a:t>自衛水防組織</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〇〇月</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sz="700" b="0" dirty="0"/>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bl>
          </a:graphicData>
        </a:graphic>
      </p:graphicFrame>
      <p:sp>
        <p:nvSpPr>
          <p:cNvPr id="4" name="角丸四角形吹き出し 3"/>
          <p:cNvSpPr/>
          <p:nvPr/>
        </p:nvSpPr>
        <p:spPr>
          <a:xfrm>
            <a:off x="8100392" y="1086035"/>
            <a:ext cx="917376" cy="165075"/>
          </a:xfrm>
          <a:prstGeom prst="wedgeRoundRectCallout">
            <a:avLst>
              <a:gd name="adj1" fmla="val -17214"/>
              <a:gd name="adj2" fmla="val 165612"/>
              <a:gd name="adj3" fmla="val 16667"/>
            </a:avLst>
          </a:prstGeom>
          <a:solidFill>
            <a:srgbClr val="FFF3FF"/>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2300"/>
              </a:lnSpc>
            </a:pPr>
            <a:r>
              <a:rPr kumimoji="1" lang="ja-JP" altLang="en-US" sz="1200" b="1" dirty="0" smtClean="0">
                <a:solidFill>
                  <a:srgbClr val="FF0000"/>
                </a:solidFill>
              </a:rPr>
              <a:t>一文を追記</a:t>
            </a:r>
          </a:p>
        </p:txBody>
      </p:sp>
      <p:sp>
        <p:nvSpPr>
          <p:cNvPr id="42" name="テキスト ボックス 41"/>
          <p:cNvSpPr txBox="1"/>
          <p:nvPr/>
        </p:nvSpPr>
        <p:spPr>
          <a:xfrm>
            <a:off x="-27351" y="569606"/>
            <a:ext cx="4817207" cy="1146468"/>
          </a:xfrm>
          <a:prstGeom prst="rect">
            <a:avLst/>
          </a:prstGeom>
          <a:noFill/>
        </p:spPr>
        <p:txBody>
          <a:bodyPr wrap="square" rtlCol="0">
            <a:spAutoFit/>
          </a:bodyPr>
          <a:lstStyle/>
          <a:p>
            <a:r>
              <a:rPr lang="ja-JP" altLang="en-US" sz="1600" b="1" dirty="0" smtClean="0">
                <a:solidFill>
                  <a:srgbClr val="FF0000"/>
                </a:solidFill>
                <a:effectLst/>
                <a:latin typeface="ＭＳ Ｐゴシック" charset="-128"/>
              </a:rPr>
              <a:t>消防計画に追記する例　</a:t>
            </a:r>
            <a:r>
              <a:rPr lang="ja-JP" altLang="en-US" sz="1200" b="1" dirty="0" smtClean="0">
                <a:solidFill>
                  <a:srgbClr val="FF0000"/>
                </a:solidFill>
                <a:effectLst/>
                <a:latin typeface="ＭＳ Ｐゴシック" charset="-128"/>
              </a:rPr>
              <a:t>・・以下の</a:t>
            </a:r>
            <a:r>
              <a:rPr lang="en-US" altLang="ja-JP" sz="1200" b="1" dirty="0" smtClean="0">
                <a:solidFill>
                  <a:srgbClr val="FF0000"/>
                </a:solidFill>
                <a:effectLst/>
                <a:latin typeface="ＭＳ Ｐゴシック" charset="-128"/>
              </a:rPr>
              <a:t>6</a:t>
            </a:r>
            <a:r>
              <a:rPr lang="ja-JP" altLang="en-US" sz="1200" b="1" dirty="0" smtClean="0">
                <a:solidFill>
                  <a:srgbClr val="FF0000"/>
                </a:solidFill>
                <a:effectLst/>
                <a:latin typeface="ＭＳ Ｐゴシック" charset="-128"/>
              </a:rPr>
              <a:t>事項を追記する</a:t>
            </a:r>
            <a:endParaRPr lang="en-US" altLang="ja-JP" sz="1200" b="1" dirty="0" smtClean="0">
              <a:solidFill>
                <a:srgbClr val="FF0000"/>
              </a:solidFill>
              <a:effectLst/>
              <a:latin typeface="ＭＳ Ｐゴシック" charset="-128"/>
            </a:endParaRPr>
          </a:p>
          <a:p>
            <a:endParaRPr lang="en-US" altLang="ja-JP" sz="1050" b="1" dirty="0" smtClean="0">
              <a:solidFill>
                <a:srgbClr val="FF0000"/>
              </a:solidFill>
              <a:effectLst/>
              <a:latin typeface="ＭＳ Ｐゴシック" charset="-128"/>
            </a:endParaRPr>
          </a:p>
          <a:p>
            <a:r>
              <a:rPr lang="ja-JP" altLang="en-US" sz="1400" b="1" dirty="0" smtClean="0">
                <a:effectLst/>
                <a:latin typeface="ＭＳ Ｐゴシック" charset="-128"/>
              </a:rPr>
              <a:t>①計画の目的に「洪水時の避難」を追記</a:t>
            </a:r>
            <a:endParaRPr lang="en-US" altLang="ja-JP" sz="1400" b="1" dirty="0" smtClean="0">
              <a:effectLst/>
              <a:latin typeface="ＭＳ Ｐゴシック" charset="-128"/>
            </a:endParaRPr>
          </a:p>
          <a:p>
            <a:r>
              <a:rPr lang="ja-JP" altLang="en-US" sz="1400" dirty="0" smtClean="0">
                <a:effectLst/>
                <a:latin typeface="ＭＳ Ｐゴシック" charset="-128"/>
              </a:rPr>
              <a:t>消防計画の第</a:t>
            </a:r>
            <a:r>
              <a:rPr lang="en-US" altLang="ja-JP" sz="1400" dirty="0" smtClean="0">
                <a:effectLst/>
                <a:latin typeface="ＭＳ Ｐゴシック" charset="-128"/>
              </a:rPr>
              <a:t>1</a:t>
            </a:r>
            <a:r>
              <a:rPr lang="ja-JP" altLang="en-US" sz="1400" dirty="0" smtClean="0">
                <a:effectLst/>
                <a:latin typeface="ＭＳ Ｐゴシック" charset="-128"/>
              </a:rPr>
              <a:t>条（目的）に、</a:t>
            </a:r>
            <a:r>
              <a:rPr lang="ja-JP" altLang="en-US" sz="1400" dirty="0" smtClean="0">
                <a:solidFill>
                  <a:srgbClr val="0000CC"/>
                </a:solidFill>
                <a:effectLst/>
                <a:latin typeface="ＭＳ Ｐゴシック" charset="-128"/>
              </a:rPr>
              <a:t>水防法第</a:t>
            </a:r>
            <a:r>
              <a:rPr lang="en-US" altLang="ja-JP" sz="1400" dirty="0" smtClean="0">
                <a:solidFill>
                  <a:srgbClr val="0000CC"/>
                </a:solidFill>
                <a:effectLst/>
                <a:latin typeface="ＭＳ Ｐゴシック" charset="-128"/>
              </a:rPr>
              <a:t>15</a:t>
            </a:r>
            <a:r>
              <a:rPr lang="ja-JP" altLang="en-US" sz="1400" dirty="0" smtClean="0">
                <a:solidFill>
                  <a:srgbClr val="0000CC"/>
                </a:solidFill>
                <a:effectLst/>
                <a:latin typeface="ＭＳ Ｐゴシック" charset="-128"/>
              </a:rPr>
              <a:t>条の</a:t>
            </a:r>
            <a:r>
              <a:rPr lang="en-US" altLang="ja-JP" sz="1400" dirty="0" smtClean="0">
                <a:solidFill>
                  <a:srgbClr val="0000CC"/>
                </a:solidFill>
                <a:effectLst/>
                <a:latin typeface="ＭＳ Ｐゴシック" charset="-128"/>
              </a:rPr>
              <a:t>3</a:t>
            </a:r>
            <a:r>
              <a:rPr lang="ja-JP" altLang="en-US" sz="1400" dirty="0" smtClean="0">
                <a:solidFill>
                  <a:srgbClr val="0000CC"/>
                </a:solidFill>
                <a:effectLst/>
                <a:latin typeface="ＭＳ Ｐゴシック" charset="-128"/>
              </a:rPr>
              <a:t>第</a:t>
            </a:r>
            <a:r>
              <a:rPr lang="en-US" altLang="ja-JP" sz="1400" dirty="0" smtClean="0">
                <a:solidFill>
                  <a:srgbClr val="0000CC"/>
                </a:solidFill>
                <a:effectLst/>
                <a:latin typeface="ＭＳ Ｐゴシック" charset="-128"/>
              </a:rPr>
              <a:t>1</a:t>
            </a:r>
            <a:r>
              <a:rPr lang="ja-JP" altLang="en-US" sz="1400" dirty="0" smtClean="0">
                <a:solidFill>
                  <a:srgbClr val="0000CC"/>
                </a:solidFill>
                <a:effectLst/>
                <a:latin typeface="ＭＳ Ｐゴシック" charset="-128"/>
              </a:rPr>
              <a:t>項に基づく洪水時の円滑かつ迅速な避難の確保</a:t>
            </a:r>
            <a:r>
              <a:rPr lang="ja-JP" altLang="en-US" sz="1400" dirty="0" smtClean="0">
                <a:effectLst/>
                <a:latin typeface="ＭＳ Ｐゴシック" charset="-128"/>
              </a:rPr>
              <a:t>を加える。</a:t>
            </a:r>
            <a:endParaRPr lang="en-US" altLang="ja-JP" sz="1400" dirty="0" smtClean="0">
              <a:effectLst/>
              <a:latin typeface="ＭＳ Ｐゴシック" charset="-128"/>
            </a:endParaRPr>
          </a:p>
        </p:txBody>
      </p:sp>
      <p:sp>
        <p:nvSpPr>
          <p:cNvPr id="43" name="テキスト ボックス 42"/>
          <p:cNvSpPr txBox="1"/>
          <p:nvPr/>
        </p:nvSpPr>
        <p:spPr>
          <a:xfrm>
            <a:off x="-12612" y="1777883"/>
            <a:ext cx="4849672" cy="1169551"/>
          </a:xfrm>
          <a:prstGeom prst="rect">
            <a:avLst/>
          </a:prstGeom>
          <a:noFill/>
        </p:spPr>
        <p:txBody>
          <a:bodyPr wrap="square" rtlCol="0">
            <a:spAutoFit/>
          </a:bodyPr>
          <a:lstStyle/>
          <a:p>
            <a:r>
              <a:rPr lang="ja-JP" altLang="en-US" sz="1400" b="1" dirty="0" smtClean="0">
                <a:latin typeface="ＭＳ Ｐゴシック" charset="-128"/>
              </a:rPr>
              <a:t>②自衛水防組織の項目を追加（手引き　</a:t>
            </a:r>
            <a:r>
              <a:rPr lang="en-US" altLang="ja-JP" sz="1400" b="1" dirty="0" smtClean="0">
                <a:latin typeface="ＭＳ Ｐゴシック" charset="-128"/>
              </a:rPr>
              <a:t>P21</a:t>
            </a:r>
            <a:r>
              <a:rPr lang="ja-JP" altLang="en-US" sz="1400" b="1" dirty="0" smtClean="0">
                <a:latin typeface="ＭＳ Ｐゴシック" charset="-128"/>
              </a:rPr>
              <a:t>～</a:t>
            </a:r>
            <a:r>
              <a:rPr lang="en-US" altLang="ja-JP" sz="1400" b="1" dirty="0" smtClean="0">
                <a:latin typeface="ＭＳ Ｐゴシック" charset="-128"/>
              </a:rPr>
              <a:t>P23</a:t>
            </a:r>
            <a:r>
              <a:rPr lang="ja-JP" altLang="en-US" sz="1400" b="1" dirty="0" smtClean="0">
                <a:latin typeface="ＭＳ Ｐゴシック" charset="-128"/>
              </a:rPr>
              <a:t>参照）</a:t>
            </a:r>
            <a:endParaRPr lang="en-US" altLang="ja-JP" sz="1400" b="1" dirty="0" smtClean="0">
              <a:latin typeface="ＭＳ Ｐゴシック" charset="-128"/>
            </a:endParaRPr>
          </a:p>
          <a:p>
            <a:r>
              <a:rPr lang="ja-JP" altLang="en-US" sz="1400" dirty="0" smtClean="0">
                <a:latin typeface="ＭＳ Ｐゴシック" charset="-128"/>
              </a:rPr>
              <a:t>自衛消防組織の記載を参考に、</a:t>
            </a:r>
            <a:r>
              <a:rPr lang="ja-JP" altLang="en-US" sz="1400" dirty="0" smtClean="0">
                <a:solidFill>
                  <a:srgbClr val="0000CC"/>
                </a:solidFill>
                <a:latin typeface="ＭＳ Ｐゴシック" charset="-128"/>
              </a:rPr>
              <a:t>洪水</a:t>
            </a:r>
            <a:r>
              <a:rPr lang="ja-JP" altLang="en-US" sz="1400" dirty="0">
                <a:solidFill>
                  <a:srgbClr val="0000CC"/>
                </a:solidFill>
                <a:latin typeface="ＭＳ Ｐゴシック" charset="-128"/>
              </a:rPr>
              <a:t>予報等の情報</a:t>
            </a:r>
            <a:r>
              <a:rPr lang="ja-JP" altLang="en-US" sz="1400" dirty="0" smtClean="0">
                <a:solidFill>
                  <a:srgbClr val="0000CC"/>
                </a:solidFill>
                <a:latin typeface="ＭＳ Ｐゴシック" charset="-128"/>
              </a:rPr>
              <a:t>収集</a:t>
            </a:r>
            <a:r>
              <a:rPr lang="ja-JP" altLang="en-US" sz="1400" dirty="0" smtClean="0">
                <a:latin typeface="ＭＳ Ｐゴシック" charset="-128"/>
              </a:rPr>
              <a:t>、</a:t>
            </a:r>
            <a:r>
              <a:rPr lang="ja-JP" altLang="en-US" sz="1400" dirty="0">
                <a:solidFill>
                  <a:srgbClr val="0000CC"/>
                </a:solidFill>
                <a:latin typeface="ＭＳ Ｐゴシック" charset="-128"/>
              </a:rPr>
              <a:t>洪水予報等の情報</a:t>
            </a:r>
            <a:r>
              <a:rPr lang="ja-JP" altLang="en-US" sz="1400" dirty="0" smtClean="0">
                <a:solidFill>
                  <a:srgbClr val="0000CC"/>
                </a:solidFill>
                <a:latin typeface="ＭＳ Ｐゴシック" charset="-128"/>
              </a:rPr>
              <a:t>収集、</a:t>
            </a:r>
            <a:r>
              <a:rPr lang="ja-JP" altLang="en-US" sz="1400" dirty="0">
                <a:solidFill>
                  <a:srgbClr val="0000CC"/>
                </a:solidFill>
                <a:latin typeface="ＭＳ Ｐゴシック" charset="-128"/>
              </a:rPr>
              <a:t>洪水時における避難</a:t>
            </a:r>
            <a:r>
              <a:rPr lang="ja-JP" altLang="en-US" sz="1400" dirty="0" smtClean="0">
                <a:solidFill>
                  <a:srgbClr val="0000CC"/>
                </a:solidFill>
                <a:latin typeface="ＭＳ Ｐゴシック" charset="-128"/>
              </a:rPr>
              <a:t>誘導、</a:t>
            </a:r>
            <a:r>
              <a:rPr lang="ja-JP" altLang="en-US" sz="1400" dirty="0">
                <a:solidFill>
                  <a:srgbClr val="0000CC"/>
                </a:solidFill>
                <a:latin typeface="ＭＳ Ｐゴシック" charset="-128"/>
              </a:rPr>
              <a:t>構成員への教育及び</a:t>
            </a:r>
            <a:r>
              <a:rPr lang="ja-JP" altLang="en-US" sz="1400" dirty="0" smtClean="0">
                <a:solidFill>
                  <a:srgbClr val="0000CC"/>
                </a:solidFill>
                <a:latin typeface="ＭＳ Ｐゴシック" charset="-128"/>
              </a:rPr>
              <a:t>訓練、</a:t>
            </a:r>
            <a:r>
              <a:rPr lang="ja-JP" altLang="en-US" sz="1400" dirty="0">
                <a:solidFill>
                  <a:srgbClr val="0000CC"/>
                </a:solidFill>
                <a:latin typeface="ＭＳ Ｐゴシック" charset="-128"/>
              </a:rPr>
              <a:t>その他水災の軽減のため必要な</a:t>
            </a:r>
            <a:r>
              <a:rPr lang="ja-JP" altLang="en-US" sz="1400" dirty="0" smtClean="0">
                <a:solidFill>
                  <a:srgbClr val="0000CC"/>
                </a:solidFill>
                <a:latin typeface="ＭＳ Ｐゴシック" charset="-128"/>
              </a:rPr>
              <a:t>業務</a:t>
            </a:r>
            <a:r>
              <a:rPr lang="ja-JP" altLang="en-US" sz="1400" dirty="0" smtClean="0">
                <a:latin typeface="ＭＳ Ｐゴシック" charset="-128"/>
              </a:rPr>
              <a:t>の任務を記載。　</a:t>
            </a:r>
            <a:r>
              <a:rPr lang="en-US" altLang="ja-JP" sz="1100" dirty="0" smtClean="0">
                <a:latin typeface="ＭＳ Ｐゴシック" charset="-128"/>
              </a:rPr>
              <a:t>※</a:t>
            </a:r>
            <a:r>
              <a:rPr lang="ja-JP" altLang="en-US" sz="1100" dirty="0" smtClean="0">
                <a:latin typeface="ＭＳ Ｐゴシック" charset="-128"/>
              </a:rPr>
              <a:t>なお、各施設の判断で自衛</a:t>
            </a:r>
            <a:r>
              <a:rPr lang="ja-JP" altLang="en-US" sz="1100" dirty="0">
                <a:latin typeface="ＭＳ Ｐゴシック" charset="-128"/>
              </a:rPr>
              <a:t>消防</a:t>
            </a:r>
            <a:r>
              <a:rPr lang="ja-JP" altLang="en-US" sz="1100" dirty="0" smtClean="0">
                <a:latin typeface="ＭＳ Ｐゴシック" charset="-128"/>
              </a:rPr>
              <a:t>組織など既存の枠組みの活用も可</a:t>
            </a:r>
            <a:endParaRPr lang="en-US" altLang="ja-JP" sz="1100" dirty="0" smtClean="0">
              <a:latin typeface="ＭＳ Ｐゴシック" charset="-128"/>
            </a:endParaRPr>
          </a:p>
        </p:txBody>
      </p:sp>
      <p:sp>
        <p:nvSpPr>
          <p:cNvPr id="44" name="テキスト ボックス 43"/>
          <p:cNvSpPr txBox="1"/>
          <p:nvPr/>
        </p:nvSpPr>
        <p:spPr>
          <a:xfrm>
            <a:off x="-33466" y="3019559"/>
            <a:ext cx="4817207" cy="954107"/>
          </a:xfrm>
          <a:prstGeom prst="rect">
            <a:avLst/>
          </a:prstGeom>
          <a:noFill/>
        </p:spPr>
        <p:txBody>
          <a:bodyPr wrap="square" rtlCol="0">
            <a:spAutoFit/>
          </a:bodyPr>
          <a:lstStyle/>
          <a:p>
            <a:r>
              <a:rPr lang="ja-JP" altLang="en-US" sz="1400" b="1" dirty="0" smtClean="0">
                <a:latin typeface="ＭＳ Ｐゴシック" charset="-128"/>
              </a:rPr>
              <a:t>③</a:t>
            </a:r>
            <a:r>
              <a:rPr lang="ja-JP" altLang="en-US" sz="1400" b="1" dirty="0">
                <a:latin typeface="ＭＳ Ｐゴシック" charset="-128"/>
              </a:rPr>
              <a:t>洪水時の防災体制の項目を追加（手引き　</a:t>
            </a:r>
            <a:r>
              <a:rPr lang="en-US" altLang="ja-JP" sz="1400" b="1" dirty="0">
                <a:latin typeface="ＭＳ Ｐゴシック" charset="-128"/>
              </a:rPr>
              <a:t>P4</a:t>
            </a:r>
            <a:r>
              <a:rPr lang="ja-JP" altLang="en-US" sz="1400" b="1" dirty="0" smtClean="0">
                <a:latin typeface="ＭＳ Ｐゴシック" charset="-128"/>
              </a:rPr>
              <a:t>～</a:t>
            </a:r>
            <a:r>
              <a:rPr lang="en-US" altLang="ja-JP" sz="1400" b="1" dirty="0" smtClean="0">
                <a:latin typeface="ＭＳ Ｐゴシック" charset="-128"/>
              </a:rPr>
              <a:t>7</a:t>
            </a:r>
            <a:r>
              <a:rPr lang="ja-JP" altLang="en-US" sz="1400" b="1" dirty="0" smtClean="0">
                <a:latin typeface="ＭＳ Ｐゴシック" charset="-128"/>
              </a:rPr>
              <a:t>参照</a:t>
            </a:r>
            <a:r>
              <a:rPr lang="ja-JP" altLang="en-US" sz="1400" b="1" dirty="0">
                <a:latin typeface="ＭＳ Ｐゴシック" charset="-128"/>
              </a:rPr>
              <a:t>）</a:t>
            </a:r>
            <a:endParaRPr lang="en-US" altLang="ja-JP" sz="1400" b="1" dirty="0">
              <a:latin typeface="ＭＳ Ｐゴシック" charset="-128"/>
            </a:endParaRPr>
          </a:p>
          <a:p>
            <a:r>
              <a:rPr lang="ja-JP" altLang="en-US" sz="1400" dirty="0">
                <a:latin typeface="ＭＳ Ｐゴシック" charset="-128"/>
              </a:rPr>
              <a:t>「</a:t>
            </a:r>
            <a:r>
              <a:rPr lang="ja-JP" altLang="en-US" sz="1400" dirty="0">
                <a:solidFill>
                  <a:srgbClr val="0000CC"/>
                </a:solidFill>
                <a:latin typeface="ＭＳ Ｐゴシック" charset="-128"/>
              </a:rPr>
              <a:t>洪水時の防災体制</a:t>
            </a:r>
            <a:r>
              <a:rPr lang="ja-JP" altLang="en-US" sz="1400" dirty="0">
                <a:latin typeface="ＭＳ Ｐゴシック" charset="-128"/>
              </a:rPr>
              <a:t>」の項目を追加し</a:t>
            </a:r>
            <a:r>
              <a:rPr lang="ja-JP" altLang="en-US" sz="1400" dirty="0" smtClean="0">
                <a:latin typeface="ＭＳ Ｐゴシック" charset="-128"/>
              </a:rPr>
              <a:t>、</a:t>
            </a:r>
            <a:r>
              <a:rPr lang="ja-JP" altLang="en-US" sz="1400" dirty="0">
                <a:solidFill>
                  <a:srgbClr val="0000CC"/>
                </a:solidFill>
                <a:latin typeface="ＭＳ Ｐゴシック" charset="-128"/>
              </a:rPr>
              <a:t>洪水時の</a:t>
            </a:r>
            <a:r>
              <a:rPr lang="ja-JP" altLang="en-US" sz="1400" dirty="0" smtClean="0">
                <a:solidFill>
                  <a:srgbClr val="0000CC"/>
                </a:solidFill>
                <a:latin typeface="ＭＳ Ｐゴシック" charset="-128"/>
              </a:rPr>
              <a:t>体制、体制</a:t>
            </a:r>
            <a:r>
              <a:rPr lang="ja-JP" altLang="en-US" sz="1400" dirty="0">
                <a:solidFill>
                  <a:srgbClr val="0000CC"/>
                </a:solidFill>
                <a:latin typeface="ＭＳ Ｐゴシック" charset="-128"/>
              </a:rPr>
              <a:t>区分ごとの活動</a:t>
            </a:r>
            <a:r>
              <a:rPr lang="ja-JP" altLang="en-US" sz="1400" dirty="0" smtClean="0">
                <a:solidFill>
                  <a:srgbClr val="0000CC"/>
                </a:solidFill>
                <a:latin typeface="ＭＳ Ｐゴシック" charset="-128"/>
              </a:rPr>
              <a:t>内容、体制</a:t>
            </a:r>
            <a:r>
              <a:rPr lang="ja-JP" altLang="en-US" sz="1400" dirty="0">
                <a:solidFill>
                  <a:srgbClr val="0000CC"/>
                </a:solidFill>
                <a:latin typeface="ＭＳ Ｐゴシック" charset="-128"/>
              </a:rPr>
              <a:t>区分ごとの確立</a:t>
            </a:r>
            <a:r>
              <a:rPr lang="ja-JP" altLang="en-US" sz="1400" dirty="0" smtClean="0">
                <a:solidFill>
                  <a:srgbClr val="0000CC"/>
                </a:solidFill>
                <a:latin typeface="ＭＳ Ｐゴシック" charset="-128"/>
              </a:rPr>
              <a:t>基準、体制</a:t>
            </a:r>
            <a:r>
              <a:rPr lang="ja-JP" altLang="en-US" sz="1400" dirty="0">
                <a:solidFill>
                  <a:srgbClr val="0000CC"/>
                </a:solidFill>
                <a:latin typeface="ＭＳ Ｐゴシック" charset="-128"/>
              </a:rPr>
              <a:t>区分ごとの活動を実施する</a:t>
            </a:r>
            <a:r>
              <a:rPr lang="ja-JP" altLang="en-US" sz="1400" dirty="0" smtClean="0">
                <a:solidFill>
                  <a:srgbClr val="0000CC"/>
                </a:solidFill>
                <a:latin typeface="ＭＳ Ｐゴシック" charset="-128"/>
              </a:rPr>
              <a:t>要員</a:t>
            </a:r>
            <a:r>
              <a:rPr lang="ja-JP" altLang="en-US" sz="1400" dirty="0" smtClean="0">
                <a:latin typeface="ＭＳ Ｐゴシック" charset="-128"/>
              </a:rPr>
              <a:t>を記載。</a:t>
            </a:r>
            <a:endParaRPr lang="en-US" altLang="ja-JP" sz="1400" dirty="0">
              <a:latin typeface="ＭＳ Ｐゴシック" charset="-128"/>
            </a:endParaRPr>
          </a:p>
        </p:txBody>
      </p:sp>
      <p:sp>
        <p:nvSpPr>
          <p:cNvPr id="56" name="テキスト ボックス 55"/>
          <p:cNvSpPr txBox="1"/>
          <p:nvPr/>
        </p:nvSpPr>
        <p:spPr>
          <a:xfrm>
            <a:off x="-26691" y="4005675"/>
            <a:ext cx="4903961" cy="907941"/>
          </a:xfrm>
          <a:prstGeom prst="rect">
            <a:avLst/>
          </a:prstGeom>
          <a:noFill/>
        </p:spPr>
        <p:txBody>
          <a:bodyPr wrap="square" rtlCol="0">
            <a:spAutoFit/>
          </a:bodyPr>
          <a:lstStyle/>
          <a:p>
            <a:r>
              <a:rPr lang="ja-JP" altLang="en-US" sz="1400" b="1" dirty="0" smtClean="0">
                <a:latin typeface="ＭＳ Ｐゴシック" charset="-128"/>
              </a:rPr>
              <a:t>④</a:t>
            </a:r>
            <a:r>
              <a:rPr lang="ja-JP" altLang="en-US" sz="1400" b="1" dirty="0">
                <a:latin typeface="ＭＳ Ｐゴシック" charset="-128"/>
              </a:rPr>
              <a:t>洪水時の避難誘導の項目を追加（手引き　</a:t>
            </a:r>
            <a:r>
              <a:rPr lang="en-US" altLang="ja-JP" sz="1400" b="1" dirty="0" smtClean="0">
                <a:latin typeface="ＭＳ Ｐゴシック" charset="-128"/>
              </a:rPr>
              <a:t>P17</a:t>
            </a:r>
            <a:r>
              <a:rPr lang="ja-JP" altLang="en-US" sz="1400" b="1" dirty="0" smtClean="0">
                <a:latin typeface="ＭＳ Ｐゴシック" charset="-128"/>
              </a:rPr>
              <a:t>～</a:t>
            </a:r>
            <a:r>
              <a:rPr lang="en-US" altLang="ja-JP" sz="1400" b="1" dirty="0" smtClean="0">
                <a:latin typeface="ＭＳ Ｐゴシック" charset="-128"/>
              </a:rPr>
              <a:t>19</a:t>
            </a:r>
            <a:r>
              <a:rPr lang="ja-JP" altLang="en-US" sz="1400" b="1" dirty="0" smtClean="0">
                <a:latin typeface="ＭＳ Ｐゴシック" charset="-128"/>
              </a:rPr>
              <a:t>参照</a:t>
            </a:r>
            <a:r>
              <a:rPr lang="ja-JP" altLang="en-US" sz="1400" b="1" dirty="0">
                <a:latin typeface="ＭＳ Ｐゴシック" charset="-128"/>
              </a:rPr>
              <a:t>）</a:t>
            </a:r>
            <a:endParaRPr lang="en-US" altLang="ja-JP" sz="1400" b="1" dirty="0">
              <a:latin typeface="ＭＳ Ｐゴシック" charset="-128"/>
            </a:endParaRPr>
          </a:p>
          <a:p>
            <a:r>
              <a:rPr lang="ja-JP" altLang="en-US" sz="1400" dirty="0">
                <a:latin typeface="ＭＳ Ｐゴシック" charset="-128"/>
              </a:rPr>
              <a:t>「</a:t>
            </a:r>
            <a:r>
              <a:rPr lang="ja-JP" altLang="en-US" sz="1400" dirty="0">
                <a:solidFill>
                  <a:srgbClr val="0000CC"/>
                </a:solidFill>
                <a:latin typeface="ＭＳ Ｐゴシック" charset="-128"/>
              </a:rPr>
              <a:t>洪水時の避難誘導</a:t>
            </a:r>
            <a:r>
              <a:rPr lang="ja-JP" altLang="en-US" sz="1400" dirty="0">
                <a:latin typeface="ＭＳ Ｐゴシック" charset="-128"/>
              </a:rPr>
              <a:t>」の項目を追加し、</a:t>
            </a:r>
            <a:r>
              <a:rPr lang="ja-JP" altLang="en-US" sz="1400" dirty="0">
                <a:solidFill>
                  <a:srgbClr val="0000CC"/>
                </a:solidFill>
                <a:latin typeface="ＭＳ Ｐゴシック" charset="-128"/>
              </a:rPr>
              <a:t>避難場所</a:t>
            </a:r>
            <a:r>
              <a:rPr lang="ja-JP" altLang="en-US" sz="1400" dirty="0">
                <a:latin typeface="ＭＳ Ｐゴシック" charset="-128"/>
              </a:rPr>
              <a:t>、</a:t>
            </a:r>
            <a:r>
              <a:rPr lang="ja-JP" altLang="en-US" sz="1400" dirty="0">
                <a:solidFill>
                  <a:srgbClr val="0000CC"/>
                </a:solidFill>
                <a:latin typeface="ＭＳ Ｐゴシック" charset="-128"/>
              </a:rPr>
              <a:t>避難経路</a:t>
            </a:r>
            <a:r>
              <a:rPr lang="ja-JP" altLang="en-US" sz="1400" dirty="0">
                <a:latin typeface="ＭＳ Ｐゴシック" charset="-128"/>
              </a:rPr>
              <a:t>、</a:t>
            </a:r>
            <a:r>
              <a:rPr lang="ja-JP" altLang="en-US" sz="1400" dirty="0">
                <a:solidFill>
                  <a:srgbClr val="0000CC"/>
                </a:solidFill>
                <a:latin typeface="ＭＳ Ｐゴシック" charset="-128"/>
              </a:rPr>
              <a:t>避難誘導方法</a:t>
            </a:r>
            <a:r>
              <a:rPr lang="ja-JP" altLang="en-US" sz="1400" dirty="0">
                <a:latin typeface="ＭＳ Ｐゴシック" charset="-128"/>
              </a:rPr>
              <a:t>を定める</a:t>
            </a:r>
            <a:r>
              <a:rPr lang="ja-JP" altLang="en-US" sz="1400" dirty="0" smtClean="0">
                <a:latin typeface="ＭＳ Ｐゴシック" charset="-128"/>
              </a:rPr>
              <a:t>。　</a:t>
            </a:r>
            <a:r>
              <a:rPr lang="en-US" altLang="ja-JP" sz="1100" dirty="0" smtClean="0">
                <a:latin typeface="ＭＳ Ｐゴシック" charset="-128"/>
              </a:rPr>
              <a:t>※</a:t>
            </a:r>
            <a:r>
              <a:rPr lang="ja-JP" altLang="en-US" sz="1100" dirty="0">
                <a:latin typeface="ＭＳ Ｐゴシック" charset="-128"/>
              </a:rPr>
              <a:t>なお、震災時等</a:t>
            </a:r>
            <a:r>
              <a:rPr lang="ja-JP" altLang="en-US" sz="1100" dirty="0" smtClean="0">
                <a:latin typeface="ＭＳ Ｐゴシック" charset="-128"/>
              </a:rPr>
              <a:t>の避難場所、避難経路が洪水時と同一の場合、これを引用することでよい。</a:t>
            </a:r>
            <a:endParaRPr lang="en-US" altLang="ja-JP" sz="1400" dirty="0">
              <a:latin typeface="ＭＳ Ｐゴシック" charset="-128"/>
            </a:endParaRPr>
          </a:p>
        </p:txBody>
      </p:sp>
      <p:sp>
        <p:nvSpPr>
          <p:cNvPr id="57" name="テキスト ボックス 56"/>
          <p:cNvSpPr txBox="1"/>
          <p:nvPr/>
        </p:nvSpPr>
        <p:spPr>
          <a:xfrm>
            <a:off x="-26987" y="4980551"/>
            <a:ext cx="4850694" cy="907941"/>
          </a:xfrm>
          <a:prstGeom prst="rect">
            <a:avLst/>
          </a:prstGeom>
          <a:noFill/>
        </p:spPr>
        <p:txBody>
          <a:bodyPr wrap="square" rtlCol="0">
            <a:spAutoFit/>
          </a:bodyPr>
          <a:lstStyle/>
          <a:p>
            <a:r>
              <a:rPr lang="ja-JP" altLang="en-US" sz="1400" b="1" dirty="0" smtClean="0">
                <a:latin typeface="ＭＳ Ｐゴシック" charset="-128"/>
              </a:rPr>
              <a:t>⑤</a:t>
            </a:r>
            <a:r>
              <a:rPr lang="ja-JP" altLang="en-US" sz="1400" b="1" dirty="0">
                <a:latin typeface="ＭＳ Ｐゴシック" charset="-128"/>
              </a:rPr>
              <a:t>避難の確保を図るための施設を</a:t>
            </a:r>
            <a:r>
              <a:rPr lang="ja-JP" altLang="en-US" sz="1400" b="1" dirty="0" smtClean="0">
                <a:latin typeface="ＭＳ Ｐゴシック" charset="-128"/>
              </a:rPr>
              <a:t>追加（</a:t>
            </a:r>
            <a:r>
              <a:rPr lang="ja-JP" altLang="en-US" sz="1400" b="1" dirty="0">
                <a:latin typeface="ＭＳ Ｐゴシック" charset="-128"/>
              </a:rPr>
              <a:t>手引き　</a:t>
            </a:r>
            <a:r>
              <a:rPr lang="en-US" altLang="ja-JP" sz="1400" b="1" dirty="0" smtClean="0">
                <a:latin typeface="ＭＳ Ｐゴシック" charset="-128"/>
              </a:rPr>
              <a:t>P20</a:t>
            </a:r>
            <a:r>
              <a:rPr lang="ja-JP" altLang="en-US" sz="1400" b="1" dirty="0" smtClean="0">
                <a:latin typeface="ＭＳ Ｐゴシック" charset="-128"/>
              </a:rPr>
              <a:t>参照</a:t>
            </a:r>
            <a:r>
              <a:rPr lang="ja-JP" altLang="en-US" sz="1400" b="1" dirty="0">
                <a:latin typeface="ＭＳ Ｐゴシック" charset="-128"/>
              </a:rPr>
              <a:t>）</a:t>
            </a:r>
            <a:endParaRPr lang="en-US" altLang="ja-JP" sz="1400" b="1" dirty="0">
              <a:latin typeface="ＭＳ Ｐゴシック" charset="-128"/>
            </a:endParaRPr>
          </a:p>
          <a:p>
            <a:r>
              <a:rPr lang="ja-JP" altLang="en-US" sz="1400" dirty="0">
                <a:solidFill>
                  <a:srgbClr val="0000CC"/>
                </a:solidFill>
                <a:latin typeface="ＭＳ Ｐゴシック" charset="-128"/>
              </a:rPr>
              <a:t>洪水予報等の情報収集・伝達及び避難誘導に使用</a:t>
            </a:r>
            <a:r>
              <a:rPr lang="ja-JP" altLang="en-US" sz="1400" dirty="0" smtClean="0">
                <a:solidFill>
                  <a:srgbClr val="0000CC"/>
                </a:solidFill>
                <a:latin typeface="ＭＳ Ｐゴシック" charset="-128"/>
              </a:rPr>
              <a:t>する資機材</a:t>
            </a:r>
            <a:r>
              <a:rPr lang="ja-JP" altLang="en-US" sz="1400" dirty="0">
                <a:latin typeface="ＭＳ Ｐゴシック" charset="-128"/>
              </a:rPr>
              <a:t>を記載する</a:t>
            </a:r>
            <a:r>
              <a:rPr lang="ja-JP" altLang="en-US" sz="1400" dirty="0" smtClean="0">
                <a:latin typeface="ＭＳ Ｐゴシック" charset="-128"/>
              </a:rPr>
              <a:t>。　</a:t>
            </a:r>
            <a:r>
              <a:rPr lang="en-US" altLang="ja-JP" sz="1100" dirty="0" smtClean="0">
                <a:latin typeface="ＭＳ Ｐゴシック" charset="-128"/>
              </a:rPr>
              <a:t>※</a:t>
            </a:r>
            <a:r>
              <a:rPr lang="ja-JP" altLang="en-US" sz="1100" dirty="0">
                <a:latin typeface="ＭＳ Ｐゴシック" charset="-128"/>
              </a:rPr>
              <a:t>自衛消防組織の装備または震災時等に備えた資機材等の記述がある場合</a:t>
            </a:r>
            <a:r>
              <a:rPr lang="ja-JP" altLang="en-US" sz="1100" dirty="0" smtClean="0">
                <a:latin typeface="ＭＳ Ｐゴシック" charset="-128"/>
              </a:rPr>
              <a:t>、その他不足する資器材を追記</a:t>
            </a:r>
            <a:r>
              <a:rPr lang="ja-JP" altLang="en-US" sz="1100" dirty="0">
                <a:latin typeface="ＭＳ Ｐゴシック" charset="-128"/>
              </a:rPr>
              <a:t>することでよい</a:t>
            </a:r>
            <a:r>
              <a:rPr lang="ja-JP" altLang="en-US" sz="1100" dirty="0" smtClean="0">
                <a:latin typeface="ＭＳ Ｐゴシック" charset="-128"/>
              </a:rPr>
              <a:t>。</a:t>
            </a:r>
            <a:endParaRPr lang="en-US" altLang="ja-JP" sz="1400" dirty="0">
              <a:latin typeface="ＭＳ Ｐゴシック" charset="-128"/>
            </a:endParaRPr>
          </a:p>
        </p:txBody>
      </p:sp>
      <p:graphicFrame>
        <p:nvGraphicFramePr>
          <p:cNvPr id="58" name="表 57"/>
          <p:cNvGraphicFramePr>
            <a:graphicFrameLocks noGrp="1"/>
          </p:cNvGraphicFramePr>
          <p:nvPr>
            <p:extLst>
              <p:ext uri="{D42A27DB-BD31-4B8C-83A1-F6EECF244321}">
                <p14:modId xmlns:p14="http://schemas.microsoft.com/office/powerpoint/2010/main" val="218887616"/>
              </p:ext>
            </p:extLst>
          </p:nvPr>
        </p:nvGraphicFramePr>
        <p:xfrm>
          <a:off x="5220072" y="5310087"/>
          <a:ext cx="3871560" cy="627973"/>
        </p:xfrm>
        <a:graphic>
          <a:graphicData uri="http://schemas.openxmlformats.org/drawingml/2006/table">
            <a:tbl>
              <a:tblPr firstRow="1" bandRow="1">
                <a:tableStyleId>{5940675A-B579-460E-94D1-54222C63F5DA}</a:tableStyleId>
              </a:tblPr>
              <a:tblGrid>
                <a:gridCol w="648072"/>
                <a:gridCol w="3223488"/>
              </a:tblGrid>
              <a:tr h="133476">
                <a:tc>
                  <a:txBody>
                    <a:bodyPr/>
                    <a:lstStyle/>
                    <a:p>
                      <a:pPr algn="ctr"/>
                      <a:r>
                        <a:rPr kumimoji="1" lang="ja-JP" altLang="en-US" sz="600" b="0" dirty="0" smtClean="0">
                          <a:solidFill>
                            <a:schemeClr val="tx1"/>
                          </a:solidFill>
                        </a:rPr>
                        <a:t>活動の区分</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600" b="0" dirty="0" smtClean="0">
                          <a:solidFill>
                            <a:schemeClr val="tx1"/>
                          </a:solidFill>
                        </a:rPr>
                        <a:t>使用する設備又は資器材</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99016">
                <a:tc>
                  <a:txBody>
                    <a:bodyPr/>
                    <a:lstStyle/>
                    <a:p>
                      <a:r>
                        <a:rPr kumimoji="1" lang="ja-JP" altLang="en-US" sz="600" b="0" dirty="0" smtClean="0">
                          <a:solidFill>
                            <a:schemeClr val="tx1"/>
                          </a:solidFill>
                        </a:rPr>
                        <a:t>情報収集・伝達</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テレビ、ラジオ、タブレット、ファックス、携帯電話、懐中電灯、電池、携帯電話用バッテリー</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95481">
                <a:tc>
                  <a:txBody>
                    <a:bodyPr/>
                    <a:lstStyle/>
                    <a:p>
                      <a:r>
                        <a:rPr kumimoji="1" lang="ja-JP" altLang="en-US" sz="600" b="0" dirty="0" smtClean="0">
                          <a:solidFill>
                            <a:schemeClr val="tx1"/>
                          </a:solidFill>
                        </a:rPr>
                        <a:t>避難誘導</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名簿（従業員、利用者等）、案内旗、タブレット、携帯電話、懐中電灯、携帯用拡声器、電池式照明器具、電池、携帯電話バッテリー、ライフジャケット、蛍光塗料</a:t>
                      </a:r>
                      <a:endParaRPr kumimoji="1" lang="en-US" altLang="ja-JP" sz="600" b="0" dirty="0" smtClean="0">
                        <a:solidFill>
                          <a:schemeClr val="tx1"/>
                        </a:solidFill>
                      </a:endParaRPr>
                    </a:p>
                    <a:p>
                      <a:r>
                        <a:rPr kumimoji="1" lang="ja-JP" altLang="en-US" sz="600" b="0" dirty="0" smtClean="0">
                          <a:solidFill>
                            <a:schemeClr val="tx1"/>
                          </a:solidFill>
                        </a:rPr>
                        <a:t>施設内の一時避難のための水・食料・寝具・防寒具</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bl>
          </a:graphicData>
        </a:graphic>
      </p:graphicFrame>
      <p:cxnSp>
        <p:nvCxnSpPr>
          <p:cNvPr id="59" name="直線コネクタ 58"/>
          <p:cNvCxnSpPr/>
          <p:nvPr/>
        </p:nvCxnSpPr>
        <p:spPr>
          <a:xfrm>
            <a:off x="4984773" y="4910331"/>
            <a:ext cx="4104548" cy="5342"/>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0" name="角丸四角形吹き出し 59"/>
          <p:cNvSpPr/>
          <p:nvPr/>
        </p:nvSpPr>
        <p:spPr>
          <a:xfrm>
            <a:off x="8088033" y="2063762"/>
            <a:ext cx="917376" cy="165075"/>
          </a:xfrm>
          <a:prstGeom prst="wedgeRoundRectCallout">
            <a:avLst>
              <a:gd name="adj1" fmla="val -3924"/>
              <a:gd name="adj2" fmla="val -15892"/>
              <a:gd name="adj3" fmla="val 16667"/>
            </a:avLst>
          </a:prstGeom>
          <a:solidFill>
            <a:srgbClr val="FFF3FF"/>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2300"/>
              </a:lnSpc>
            </a:pPr>
            <a:r>
              <a:rPr kumimoji="1" lang="ja-JP" altLang="en-US" sz="1200" b="1" dirty="0" smtClean="0">
                <a:solidFill>
                  <a:srgbClr val="FF0000"/>
                </a:solidFill>
              </a:rPr>
              <a:t>項目を追加</a:t>
            </a:r>
          </a:p>
        </p:txBody>
      </p:sp>
      <p:sp>
        <p:nvSpPr>
          <p:cNvPr id="61" name="角丸四角形吹き出し 60"/>
          <p:cNvSpPr/>
          <p:nvPr/>
        </p:nvSpPr>
        <p:spPr>
          <a:xfrm>
            <a:off x="8100392" y="3055423"/>
            <a:ext cx="917376" cy="165075"/>
          </a:xfrm>
          <a:prstGeom prst="wedgeRoundRectCallout">
            <a:avLst>
              <a:gd name="adj1" fmla="val -3924"/>
              <a:gd name="adj2" fmla="val -15892"/>
              <a:gd name="adj3" fmla="val 16667"/>
            </a:avLst>
          </a:prstGeom>
          <a:solidFill>
            <a:srgbClr val="FFF3FF"/>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2300"/>
              </a:lnSpc>
            </a:pPr>
            <a:r>
              <a:rPr kumimoji="1" lang="ja-JP" altLang="en-US" sz="1200" b="1" dirty="0" smtClean="0">
                <a:solidFill>
                  <a:srgbClr val="FF0000"/>
                </a:solidFill>
              </a:rPr>
              <a:t>項目を追加</a:t>
            </a:r>
          </a:p>
        </p:txBody>
      </p:sp>
      <p:sp>
        <p:nvSpPr>
          <p:cNvPr id="63" name="角丸四角形吹き出し 62"/>
          <p:cNvSpPr/>
          <p:nvPr/>
        </p:nvSpPr>
        <p:spPr>
          <a:xfrm>
            <a:off x="8119121" y="4270245"/>
            <a:ext cx="917376" cy="165075"/>
          </a:xfrm>
          <a:prstGeom prst="wedgeRoundRectCallout">
            <a:avLst>
              <a:gd name="adj1" fmla="val -3924"/>
              <a:gd name="adj2" fmla="val -15892"/>
              <a:gd name="adj3" fmla="val 16667"/>
            </a:avLst>
          </a:prstGeom>
          <a:solidFill>
            <a:srgbClr val="FFF3FF"/>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2300"/>
              </a:lnSpc>
            </a:pPr>
            <a:r>
              <a:rPr kumimoji="1" lang="ja-JP" altLang="en-US" sz="1200" b="1" dirty="0" smtClean="0">
                <a:solidFill>
                  <a:srgbClr val="FF0000"/>
                </a:solidFill>
              </a:rPr>
              <a:t>項目を追加</a:t>
            </a:r>
          </a:p>
        </p:txBody>
      </p:sp>
      <p:sp>
        <p:nvSpPr>
          <p:cNvPr id="64" name="角丸四角形吹き出し 63"/>
          <p:cNvSpPr/>
          <p:nvPr/>
        </p:nvSpPr>
        <p:spPr>
          <a:xfrm>
            <a:off x="8100391" y="4979991"/>
            <a:ext cx="988929" cy="156345"/>
          </a:xfrm>
          <a:prstGeom prst="wedgeRoundRectCallout">
            <a:avLst>
              <a:gd name="adj1" fmla="val -3924"/>
              <a:gd name="adj2" fmla="val -15892"/>
              <a:gd name="adj3" fmla="val 16667"/>
            </a:avLst>
          </a:prstGeom>
          <a:solidFill>
            <a:srgbClr val="FFF3FF"/>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2300"/>
              </a:lnSpc>
            </a:pPr>
            <a:r>
              <a:rPr kumimoji="1" lang="ja-JP" altLang="en-US" sz="1200" b="1" dirty="0" smtClean="0">
                <a:solidFill>
                  <a:srgbClr val="FF0000"/>
                </a:solidFill>
              </a:rPr>
              <a:t>不足分を追加</a:t>
            </a:r>
          </a:p>
        </p:txBody>
      </p:sp>
      <p:sp>
        <p:nvSpPr>
          <p:cNvPr id="68" name="角丸四角形吹き出し 67"/>
          <p:cNvSpPr/>
          <p:nvPr/>
        </p:nvSpPr>
        <p:spPr>
          <a:xfrm>
            <a:off x="8136167" y="6032394"/>
            <a:ext cx="917376" cy="165075"/>
          </a:xfrm>
          <a:prstGeom prst="wedgeRoundRectCallout">
            <a:avLst>
              <a:gd name="adj1" fmla="val -3924"/>
              <a:gd name="adj2" fmla="val -15892"/>
              <a:gd name="adj3" fmla="val 16667"/>
            </a:avLst>
          </a:prstGeom>
          <a:solidFill>
            <a:srgbClr val="FFF3FF"/>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2300"/>
              </a:lnSpc>
            </a:pPr>
            <a:r>
              <a:rPr kumimoji="1" lang="ja-JP" altLang="en-US" sz="1200" b="1" dirty="0" smtClean="0">
                <a:solidFill>
                  <a:srgbClr val="FF0000"/>
                </a:solidFill>
              </a:rPr>
              <a:t>項目を追加</a:t>
            </a:r>
          </a:p>
        </p:txBody>
      </p:sp>
    </p:spTree>
    <p:extLst>
      <p:ext uri="{BB962C8B-B14F-4D97-AF65-F5344CB8AC3E}">
        <p14:creationId xmlns:p14="http://schemas.microsoft.com/office/powerpoint/2010/main" val="3982968803"/>
      </p:ext>
    </p:extLst>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19050">
          <a:solidFill>
            <a:schemeClr val="tx1"/>
          </a:solidFill>
        </a:ln>
      </a:spPr>
      <a:bodyPr rtlCol="0" anchor="ctr" anchorCtr="0"/>
      <a:lstStyle>
        <a:defPPr algn="ctr">
          <a:lnSpc>
            <a:spcPts val="2300"/>
          </a:lnSpc>
          <a:defRPr kumimoji="1" sz="16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41275">
          <a:solidFill>
            <a:srgbClr val="009999"/>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13609</TotalTime>
  <Words>484</Words>
  <Application>Microsoft Office PowerPoint</Application>
  <PresentationFormat>画面に合わせる (4:3)</PresentationFormat>
  <Paragraphs>85</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標準デザイン</vt:lpstr>
      <vt:lpstr>既存の計画への追記による避難確保計画の作成</vt:lpstr>
    </vt:vector>
  </TitlesOfParts>
  <Company>国土交通省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企業水防に役立つ情報について</dc:title>
  <dc:creator>水防企画室2</dc:creator>
  <cp:lastModifiedBy>ws3305</cp:lastModifiedBy>
  <cp:revision>1034</cp:revision>
  <cp:lastPrinted>2016-11-07T12:32:10Z</cp:lastPrinted>
  <dcterms:created xsi:type="dcterms:W3CDTF">2013-07-16T06:45:08Z</dcterms:created>
  <dcterms:modified xsi:type="dcterms:W3CDTF">2018-02-22T02:22:27Z</dcterms:modified>
</cp:coreProperties>
</file>