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07200" cy="9939338"/>
  <p:defaultTextStyle>
    <a:defPPr>
      <a:defRPr lang="ja-JP"/>
    </a:defPPr>
    <a:lvl1pPr marL="0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4D4D4D"/>
    <a:srgbClr val="CC0066"/>
    <a:srgbClr val="0099CC"/>
    <a:srgbClr val="99CC00"/>
    <a:srgbClr val="FFFF99"/>
    <a:srgbClr val="FFFFCC"/>
    <a:srgbClr val="FFFF66"/>
    <a:srgbClr val="FF99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714" autoAdjust="0"/>
  </p:normalViewPr>
  <p:slideViewPr>
    <p:cSldViewPr showGuides="1">
      <p:cViewPr varScale="1">
        <p:scale>
          <a:sx n="91" d="100"/>
          <a:sy n="91" d="100"/>
        </p:scale>
        <p:origin x="-20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6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66" d="100"/>
          <a:sy n="66" d="100"/>
        </p:scale>
        <p:origin x="-3282" y="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6" tIns="46114" rIns="92226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6" tIns="46114" rIns="92226" bIns="46114" rtlCol="0" anchor="b"/>
          <a:lstStyle>
            <a:lvl1pPr algn="r">
              <a:defRPr sz="1200"/>
            </a:lvl1pPr>
          </a:lstStyle>
          <a:p>
            <a:fld id="{342BCC8B-2EA4-4A92-9F55-DDB391130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88" cy="497047"/>
          </a:xfrm>
          <a:prstGeom prst="rect">
            <a:avLst/>
          </a:prstGeom>
        </p:spPr>
        <p:txBody>
          <a:bodyPr vert="horz" lIns="92180" tIns="46091" rIns="92180" bIns="460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612" y="1"/>
            <a:ext cx="2948985" cy="497047"/>
          </a:xfrm>
          <a:prstGeom prst="rect">
            <a:avLst/>
          </a:prstGeom>
        </p:spPr>
        <p:txBody>
          <a:bodyPr vert="horz" lIns="92180" tIns="46091" rIns="92180" bIns="46091" rtlCol="0"/>
          <a:lstStyle>
            <a:lvl1pPr algn="r">
              <a:defRPr sz="1200"/>
            </a:lvl1pPr>
          </a:lstStyle>
          <a:p>
            <a:fld id="{8B34E0C0-9395-49D0-B658-0E748B7C3F0C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117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787" cy="496967"/>
          </a:xfrm>
          <a:prstGeom prst="rect">
            <a:avLst/>
          </a:prstGeom>
        </p:spPr>
        <p:txBody>
          <a:bodyPr vert="horz" lIns="92181" tIns="46094" rIns="92181" bIns="460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0"/>
            <a:ext cx="2949787" cy="496967"/>
          </a:xfrm>
          <a:prstGeom prst="rect">
            <a:avLst/>
          </a:prstGeom>
        </p:spPr>
        <p:txBody>
          <a:bodyPr vert="horz" lIns="92181" tIns="46094" rIns="92181" bIns="46094" rtlCol="0"/>
          <a:lstStyle>
            <a:lvl1pPr algn="r">
              <a:defRPr sz="1200"/>
            </a:lvl1pPr>
          </a:lstStyle>
          <a:p>
            <a:fld id="{CAFE9DC8-63E3-4BDB-879F-66B180A18EBB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4" rIns="92181" bIns="460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3"/>
            <a:ext cx="5445760" cy="4472702"/>
          </a:xfrm>
          <a:prstGeom prst="rect">
            <a:avLst/>
          </a:prstGeom>
        </p:spPr>
        <p:txBody>
          <a:bodyPr vert="horz" lIns="92181" tIns="46094" rIns="92181" bIns="4609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46"/>
            <a:ext cx="2949787" cy="496967"/>
          </a:xfrm>
          <a:prstGeom prst="rect">
            <a:avLst/>
          </a:prstGeom>
        </p:spPr>
        <p:txBody>
          <a:bodyPr vert="horz" lIns="92181" tIns="46094" rIns="92181" bIns="460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46"/>
            <a:ext cx="2949787" cy="496967"/>
          </a:xfrm>
          <a:prstGeom prst="rect">
            <a:avLst/>
          </a:prstGeom>
        </p:spPr>
        <p:txBody>
          <a:bodyPr vert="horz" lIns="92181" tIns="46094" rIns="92181" bIns="46094" rtlCol="0" anchor="b"/>
          <a:lstStyle>
            <a:lvl1pPr algn="r">
              <a:defRPr sz="1200"/>
            </a:lvl1pPr>
          </a:lstStyle>
          <a:p>
            <a:fld id="{636DC61F-56AE-44FA-946B-445EF829B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022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87C6-1AC0-4C33-96E9-7EDA235051FC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53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E3C-AF09-4BB1-90AE-437CFEBB666B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16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C3A0-1B6E-44B0-864B-F2BC2E7AE3B5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1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2044-5311-42A9-A981-52DCD9040E77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47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ADE1-E98E-4438-9AD9-003958ED4655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45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F5A6-EB14-4C0F-A986-1CD2CDB25CE6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1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97F5-D8EC-4FD9-A62D-F489FCDF35ED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87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83B8-6A3E-4B8A-A27A-B7408F4B16B6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70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6F8D-3A21-499A-BDA3-925813ABDF75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74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BF441-6CFB-4F16-B54A-FD32B2B1497E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00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B847-F504-43DF-B12B-83396597B999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22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6A58A-C0E7-41CF-8DB2-852238A00B0C}" type="datetime1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AF5EB-7146-4DE4-9E87-C77C4159C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40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23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55576" y="5157192"/>
            <a:ext cx="7020640" cy="122413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</p:spPr>
        <p:txBody>
          <a:bodyPr/>
          <a:lstStyle/>
          <a:p>
            <a:endParaRPr lang="ja-JP" altLang="en-US" sz="16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899593" y="2420888"/>
            <a:ext cx="6117560" cy="1512168"/>
            <a:chOff x="899592" y="4735812"/>
            <a:chExt cx="6117560" cy="1512168"/>
          </a:xfrm>
        </p:grpSpPr>
        <p:sp>
          <p:nvSpPr>
            <p:cNvPr id="7" name="タイトル 1"/>
            <p:cNvSpPr txBox="1">
              <a:spLocks/>
            </p:cNvSpPr>
            <p:nvPr/>
          </p:nvSpPr>
          <p:spPr>
            <a:xfrm>
              <a:off x="899592" y="4735812"/>
              <a:ext cx="3060000" cy="540000"/>
            </a:xfrm>
            <a:prstGeom prst="roundRect">
              <a:avLst/>
            </a:prstGeom>
            <a:solidFill>
              <a:srgbClr val="CC0066"/>
            </a:solidFill>
            <a:ln>
              <a:noFill/>
            </a:ln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000" dirty="0">
                  <a:solidFill>
                    <a:schemeClr val="bg1"/>
                  </a:solidFill>
                </a:rPr>
                <a:t>歳出の見直し</a:t>
              </a:r>
              <a:endParaRPr lang="en-US" altLang="ja-JP" sz="2000" dirty="0">
                <a:solidFill>
                  <a:schemeClr val="bg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929843" y="5377851"/>
              <a:ext cx="6087309" cy="870129"/>
            </a:xfrm>
            <a:prstGeom prst="rect">
              <a:avLst/>
            </a:prstGeom>
          </p:spPr>
          <p:txBody>
            <a:bodyPr lIns="36000" tIns="36000" rIns="36000" bIns="36000">
              <a:noAutofit/>
            </a:bodyPr>
            <a:lstStyle/>
            <a:p>
              <a:r>
                <a:rPr lang="ja-JP" altLang="en-US" sz="1600" dirty="0">
                  <a:solidFill>
                    <a:srgbClr val="777777"/>
                  </a:solidFill>
                </a:rPr>
                <a:t>◆　限りある資源の中で基礎自治体としての事業を堅持しつつ、事務</a:t>
              </a:r>
              <a:endParaRPr lang="en-US" altLang="ja-JP" sz="1600" dirty="0">
                <a:solidFill>
                  <a:srgbClr val="777777"/>
                </a:solidFill>
              </a:endParaRPr>
            </a:p>
            <a:p>
              <a:r>
                <a:rPr lang="ja-JP" altLang="en-US" sz="1600" dirty="0">
                  <a:solidFill>
                    <a:srgbClr val="777777"/>
                  </a:solidFill>
                </a:rPr>
                <a:t>　　事業の点検により事業内容の再確認と見直しを進め、歳出の適正</a:t>
              </a:r>
              <a:endParaRPr lang="en-US" altLang="ja-JP" sz="1600" dirty="0">
                <a:solidFill>
                  <a:srgbClr val="777777"/>
                </a:solidFill>
              </a:endParaRPr>
            </a:p>
            <a:p>
              <a:r>
                <a:rPr lang="ja-JP" altLang="en-US" sz="1600" dirty="0">
                  <a:solidFill>
                    <a:srgbClr val="777777"/>
                  </a:solidFill>
                </a:rPr>
                <a:t>　　配分に努めます。</a:t>
              </a:r>
              <a:endParaRPr lang="en-US" altLang="ja-JP" sz="1600" dirty="0">
                <a:solidFill>
                  <a:srgbClr val="777777"/>
                </a:solidFill>
              </a:endParaRPr>
            </a:p>
            <a:p>
              <a:endParaRPr lang="en-US" altLang="ja-JP" sz="1600" dirty="0">
                <a:solidFill>
                  <a:srgbClr val="777777"/>
                </a:solidFill>
              </a:endParaRPr>
            </a:p>
            <a:p>
              <a:endParaRPr lang="ja-JP" altLang="en-US" sz="1600" dirty="0">
                <a:solidFill>
                  <a:srgbClr val="777777"/>
                </a:solidFill>
              </a:endParaRPr>
            </a:p>
          </p:txBody>
        </p:sp>
      </p:grpSp>
      <p:sp>
        <p:nvSpPr>
          <p:cNvPr id="8" name="タイトル 1"/>
          <p:cNvSpPr txBox="1">
            <a:spLocks/>
          </p:cNvSpPr>
          <p:nvPr/>
        </p:nvSpPr>
        <p:spPr>
          <a:xfrm>
            <a:off x="899592" y="1153203"/>
            <a:ext cx="3060000" cy="540000"/>
          </a:xfrm>
          <a:prstGeom prst="roundRect">
            <a:avLst/>
          </a:prstGeom>
          <a:solidFill>
            <a:srgbClr val="CC0066"/>
          </a:solidFill>
          <a:ln>
            <a:noFill/>
          </a:ln>
        </p:spPr>
        <p:txBody>
          <a:bodyPr lIns="91424" tIns="45712" rIns="91424" bIns="45712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>
                <a:solidFill>
                  <a:schemeClr val="bg1"/>
                </a:solidFill>
              </a:rPr>
              <a:t>自主財源の確保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929844" y="1766956"/>
            <a:ext cx="6087309" cy="720080"/>
          </a:xfrm>
          <a:prstGeom prst="rect">
            <a:avLst/>
          </a:prstGeom>
        </p:spPr>
        <p:txBody>
          <a:bodyPr lIns="35993" tIns="35993" rIns="35993" bIns="35993">
            <a:noAutofit/>
          </a:bodyPr>
          <a:lstStyle/>
          <a:p>
            <a:r>
              <a:rPr lang="ja-JP" altLang="en-US" sz="1600" dirty="0">
                <a:solidFill>
                  <a:srgbClr val="777777"/>
                </a:solidFill>
              </a:rPr>
              <a:t>◆　市税等</a:t>
            </a:r>
            <a:r>
              <a:rPr lang="ja-JP" altLang="en-US" sz="1600" dirty="0" smtClean="0">
                <a:solidFill>
                  <a:srgbClr val="777777"/>
                </a:solidFill>
              </a:rPr>
              <a:t>の</a:t>
            </a:r>
            <a:r>
              <a:rPr lang="ja-JP" altLang="en-US" sz="1600" dirty="0">
                <a:solidFill>
                  <a:srgbClr val="777777"/>
                </a:solidFill>
              </a:rPr>
              <a:t>収納</a:t>
            </a:r>
            <a:r>
              <a:rPr lang="ja-JP" altLang="en-US" sz="1600" dirty="0" smtClean="0">
                <a:solidFill>
                  <a:srgbClr val="777777"/>
                </a:solidFill>
              </a:rPr>
              <a:t>率</a:t>
            </a:r>
            <a:r>
              <a:rPr lang="ja-JP" altLang="en-US" sz="1600" dirty="0">
                <a:solidFill>
                  <a:srgbClr val="777777"/>
                </a:solidFill>
              </a:rPr>
              <a:t>の向上に努め自主財源の確保を図ります。</a:t>
            </a:r>
            <a:endParaRPr lang="en-US" altLang="ja-JP" sz="1600" dirty="0">
              <a:solidFill>
                <a:srgbClr val="777777"/>
              </a:solidFill>
            </a:endParaRPr>
          </a:p>
          <a:p>
            <a:r>
              <a:rPr lang="ja-JP" altLang="en-US" sz="1600" dirty="0">
                <a:solidFill>
                  <a:srgbClr val="777777"/>
                </a:solidFill>
              </a:rPr>
              <a:t>◆　遊休資産の売却や広告収入などの自主財源の確保を図ります。</a:t>
            </a:r>
            <a:endParaRPr lang="en-US" altLang="ja-JP" sz="1600" dirty="0">
              <a:solidFill>
                <a:srgbClr val="777777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99592" y="3933056"/>
            <a:ext cx="6087757" cy="1202390"/>
            <a:chOff x="899592" y="3010229"/>
            <a:chExt cx="6087757" cy="1202390"/>
          </a:xfrm>
        </p:grpSpPr>
        <p:sp>
          <p:nvSpPr>
            <p:cNvPr id="19" name="正方形/長方形 18"/>
            <p:cNvSpPr/>
            <p:nvPr/>
          </p:nvSpPr>
          <p:spPr>
            <a:xfrm>
              <a:off x="899592" y="3647473"/>
              <a:ext cx="6087757" cy="56514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r>
                <a:rPr lang="ja-JP" altLang="en-US" sz="1600" dirty="0">
                  <a:solidFill>
                    <a:srgbClr val="777777"/>
                  </a:solidFill>
                </a:rPr>
                <a:t>◆　公共施設管理運営方針等に基づき各施設の見直しを</a:t>
              </a:r>
              <a:r>
                <a:rPr lang="ja-JP" altLang="en-US" sz="1600" dirty="0" smtClean="0">
                  <a:solidFill>
                    <a:srgbClr val="777777"/>
                  </a:solidFill>
                </a:rPr>
                <a:t>進めます</a:t>
              </a:r>
              <a:r>
                <a:rPr lang="ja-JP" altLang="en-US" sz="1600" dirty="0">
                  <a:solidFill>
                    <a:srgbClr val="777777"/>
                  </a:solidFill>
                </a:rPr>
                <a:t>。</a:t>
              </a:r>
              <a:endParaRPr lang="en-US" altLang="ja-JP" sz="1600" dirty="0">
                <a:solidFill>
                  <a:srgbClr val="777777"/>
                </a:solidFill>
              </a:endParaRPr>
            </a:p>
            <a:p>
              <a:r>
                <a:rPr lang="ja-JP" altLang="en-US" sz="1600" dirty="0">
                  <a:solidFill>
                    <a:srgbClr val="777777"/>
                  </a:solidFill>
                </a:rPr>
                <a:t>◆　施設の適正管理、長寿命化に取り組みます。</a:t>
              </a:r>
              <a:endParaRPr lang="en-US" altLang="ja-JP" sz="1600" dirty="0">
                <a:solidFill>
                  <a:srgbClr val="777777"/>
                </a:solidFill>
              </a:endParaRPr>
            </a:p>
          </p:txBody>
        </p:sp>
        <p:sp>
          <p:nvSpPr>
            <p:cNvPr id="25" name="タイトル 1"/>
            <p:cNvSpPr txBox="1">
              <a:spLocks/>
            </p:cNvSpPr>
            <p:nvPr/>
          </p:nvSpPr>
          <p:spPr>
            <a:xfrm>
              <a:off x="899593" y="3010229"/>
              <a:ext cx="3060000" cy="540000"/>
            </a:xfrm>
            <a:prstGeom prst="roundRect">
              <a:avLst/>
            </a:prstGeom>
            <a:solidFill>
              <a:srgbClr val="CC0066"/>
            </a:solidFill>
            <a:ln>
              <a:solidFill>
                <a:srgbClr val="CC0066"/>
              </a:solidFill>
            </a:ln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000" dirty="0">
                  <a:solidFill>
                    <a:schemeClr val="bg1"/>
                  </a:solidFill>
                </a:rPr>
                <a:t>公共施設の最適化</a:t>
              </a:r>
              <a:endParaRPr lang="en-US" altLang="ja-JP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タイトル 1"/>
          <p:cNvSpPr txBox="1">
            <a:spLocks/>
          </p:cNvSpPr>
          <p:nvPr/>
        </p:nvSpPr>
        <p:spPr>
          <a:xfrm>
            <a:off x="7812360" y="1153203"/>
            <a:ext cx="900000" cy="5372141"/>
          </a:xfrm>
          <a:prstGeom prst="roundRect">
            <a:avLst/>
          </a:prstGeom>
          <a:noFill/>
          <a:ln w="44450">
            <a:solidFill>
              <a:srgbClr val="CC0066"/>
            </a:solidFill>
          </a:ln>
        </p:spPr>
        <p:txBody>
          <a:bodyPr vert="eaVert" lIns="91424" tIns="45712" rIns="91424" bIns="45712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777777"/>
                </a:solidFill>
              </a:rPr>
              <a:t>集中改革プラン</a:t>
            </a:r>
            <a:endParaRPr lang="en-US" altLang="ja-JP" sz="3600" dirty="0">
              <a:solidFill>
                <a:srgbClr val="777777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6519273" y="1153203"/>
            <a:ext cx="1260000" cy="720000"/>
          </a:xfrm>
          <a:prstGeom prst="rightArrow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6519273" y="2348880"/>
            <a:ext cx="1260000" cy="720000"/>
          </a:xfrm>
          <a:prstGeom prst="rightArrow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6519273" y="3861048"/>
            <a:ext cx="1260000" cy="720000"/>
          </a:xfrm>
          <a:prstGeom prst="rightArrow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812360" y="413656"/>
            <a:ext cx="900000" cy="720000"/>
          </a:xfrm>
          <a:prstGeom prst="roundRect">
            <a:avLst/>
          </a:prstGeom>
          <a:noFill/>
          <a:ln w="38100">
            <a:solidFill>
              <a:srgbClr val="CC0066"/>
            </a:solidFill>
          </a:ln>
        </p:spPr>
        <p:txBody>
          <a:bodyPr lIns="91424" tIns="45712" rIns="91424" bIns="45712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>
                <a:solidFill>
                  <a:srgbClr val="777777"/>
                </a:solidFill>
              </a:rPr>
              <a:t>具体的な</a:t>
            </a:r>
            <a:endParaRPr lang="en-US" altLang="ja-JP" sz="1200" b="1" dirty="0">
              <a:solidFill>
                <a:srgbClr val="777777"/>
              </a:solidFill>
            </a:endParaRPr>
          </a:p>
          <a:p>
            <a:r>
              <a:rPr lang="ja-JP" altLang="en-US" sz="1200" b="1" dirty="0">
                <a:solidFill>
                  <a:srgbClr val="777777"/>
                </a:solidFill>
              </a:rPr>
              <a:t>取り組み</a:t>
            </a:r>
            <a:endParaRPr lang="en-US" altLang="ja-JP" sz="1200" b="1" dirty="0">
              <a:solidFill>
                <a:srgbClr val="777777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899592" y="5250946"/>
            <a:ext cx="6087757" cy="956168"/>
            <a:chOff x="899592" y="3010229"/>
            <a:chExt cx="6087757" cy="956168"/>
          </a:xfrm>
        </p:grpSpPr>
        <p:sp>
          <p:nvSpPr>
            <p:cNvPr id="20" name="正方形/長方形 19"/>
            <p:cNvSpPr/>
            <p:nvPr/>
          </p:nvSpPr>
          <p:spPr>
            <a:xfrm>
              <a:off x="899592" y="3647473"/>
              <a:ext cx="6087757" cy="318924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r>
                <a:rPr lang="ja-JP" altLang="en-US" sz="1600" b="1" dirty="0">
                  <a:solidFill>
                    <a:srgbClr val="777777"/>
                  </a:solidFill>
                </a:rPr>
                <a:t>◆　</a:t>
              </a:r>
              <a:r>
                <a:rPr lang="ja-JP" altLang="en-US" sz="1600" b="1" dirty="0" smtClean="0">
                  <a:solidFill>
                    <a:srgbClr val="777777"/>
                  </a:solidFill>
                </a:rPr>
                <a:t>人口減少へ対応できる組織体制・人づくりに取り組みます。</a:t>
              </a:r>
              <a:endParaRPr lang="en-US" altLang="ja-JP" sz="1600" b="1" dirty="0">
                <a:solidFill>
                  <a:srgbClr val="777777"/>
                </a:solidFill>
              </a:endParaRPr>
            </a:p>
          </p:txBody>
        </p:sp>
        <p:sp>
          <p:nvSpPr>
            <p:cNvPr id="21" name="タイトル 1"/>
            <p:cNvSpPr txBox="1">
              <a:spLocks/>
            </p:cNvSpPr>
            <p:nvPr/>
          </p:nvSpPr>
          <p:spPr>
            <a:xfrm>
              <a:off x="899593" y="3010229"/>
              <a:ext cx="3060000" cy="540000"/>
            </a:xfrm>
            <a:prstGeom prst="roundRect">
              <a:avLst/>
            </a:prstGeom>
            <a:solidFill>
              <a:srgbClr val="CC0066"/>
            </a:solidFill>
            <a:ln>
              <a:solidFill>
                <a:srgbClr val="CC0066"/>
              </a:solidFill>
            </a:ln>
          </p:spPr>
          <p:txBody>
            <a:bodyPr anchor="ctr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2000" dirty="0" smtClean="0">
                  <a:solidFill>
                    <a:schemeClr val="bg1"/>
                  </a:solidFill>
                </a:rPr>
                <a:t>組織の最適化</a:t>
              </a:r>
              <a:endParaRPr lang="en-US" altLang="ja-JP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右矢印 21"/>
          <p:cNvSpPr/>
          <p:nvPr/>
        </p:nvSpPr>
        <p:spPr>
          <a:xfrm>
            <a:off x="6516216" y="5157192"/>
            <a:ext cx="1260000" cy="720000"/>
          </a:xfrm>
          <a:prstGeom prst="rightArrow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55576" y="413656"/>
            <a:ext cx="1008112" cy="379547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資料３</a:t>
            </a:r>
            <a:endParaRPr kumimoji="1" lang="ja-JP" altLang="en-US" sz="14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1/1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8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2968</TotalTime>
  <Words>27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中野市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第3次中野市行政改革</dc:title>
  <dc:creator>ws3310</dc:creator>
  <cp:lastModifiedBy>ws3602</cp:lastModifiedBy>
  <cp:revision>292</cp:revision>
  <cp:lastPrinted>2018-07-12T03:07:36Z</cp:lastPrinted>
  <dcterms:created xsi:type="dcterms:W3CDTF">2014-02-02T23:40:05Z</dcterms:created>
  <dcterms:modified xsi:type="dcterms:W3CDTF">2018-07-13T04:44:28Z</dcterms:modified>
</cp:coreProperties>
</file>